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7"/>
  </p:notesMasterIdLst>
  <p:sldIdLst>
    <p:sldId id="256" r:id="rId2"/>
    <p:sldId id="276" r:id="rId3"/>
    <p:sldId id="283" r:id="rId4"/>
    <p:sldId id="284" r:id="rId5"/>
    <p:sldId id="285" r:id="rId6"/>
    <p:sldId id="294" r:id="rId7"/>
    <p:sldId id="287" r:id="rId8"/>
    <p:sldId id="288" r:id="rId9"/>
    <p:sldId id="272" r:id="rId10"/>
    <p:sldId id="363" r:id="rId11"/>
    <p:sldId id="315" r:id="rId12"/>
    <p:sldId id="365" r:id="rId13"/>
    <p:sldId id="366" r:id="rId14"/>
    <p:sldId id="364" r:id="rId15"/>
    <p:sldId id="317" r:id="rId16"/>
    <p:sldId id="320" r:id="rId17"/>
    <p:sldId id="316" r:id="rId18"/>
    <p:sldId id="367" r:id="rId19"/>
    <p:sldId id="368" r:id="rId20"/>
    <p:sldId id="318" r:id="rId21"/>
    <p:sldId id="369" r:id="rId22"/>
    <p:sldId id="321" r:id="rId23"/>
    <p:sldId id="370" r:id="rId24"/>
    <p:sldId id="359" r:id="rId25"/>
    <p:sldId id="262" r:id="rId26"/>
  </p:sldIdLst>
  <p:sldSz cx="9144000" cy="5143500" type="screen16x9"/>
  <p:notesSz cx="6858000" cy="9144000"/>
  <p:embeddedFontLst>
    <p:embeddedFont>
      <p:font typeface="Inter" panose="020B0604020202020204" charset="0"/>
      <p:regular r:id="rId28"/>
      <p:bold r:id="rId29"/>
      <p:italic r:id="rId30"/>
      <p:boldItalic r:id="rId31"/>
    </p:embeddedFont>
    <p:embeddedFont>
      <p:font typeface="Inter Medium" panose="020B0604020202020204" charset="0"/>
      <p:regular r:id="rId32"/>
      <p:bold r:id="rId33"/>
      <p:italic r:id="rId34"/>
      <p:boldItalic r:id="rId35"/>
    </p:embeddedFont>
    <p:embeddedFont>
      <p:font typeface="Inter SemiBold" panose="020B0604020202020204" charset="0"/>
      <p:regular r:id="rId36"/>
      <p:bold r:id="rId37"/>
      <p:italic r:id="rId38"/>
      <p:boldItalic r:id="rId3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E344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4660"/>
  </p:normalViewPr>
  <p:slideViewPr>
    <p:cSldViewPr snapToGrid="0">
      <p:cViewPr varScale="1">
        <p:scale>
          <a:sx n="159" d="100"/>
          <a:sy n="159" d="100"/>
        </p:scale>
        <p:origin x="156" y="19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7.fntdata"/><Relationship Id="rId42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font" Target="fonts/font6.fntdata"/><Relationship Id="rId38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2.fntdata"/><Relationship Id="rId41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font" Target="fonts/font5.fntdata"/><Relationship Id="rId37" Type="http://schemas.openxmlformats.org/officeDocument/2006/relationships/font" Target="fonts/font10.fntdata"/><Relationship Id="rId40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1.fntdata"/><Relationship Id="rId36" Type="http://schemas.openxmlformats.org/officeDocument/2006/relationships/font" Target="fonts/font9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4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notesMaster" Target="notesMasters/notesMaster1.xml"/><Relationship Id="rId30" Type="http://schemas.openxmlformats.org/officeDocument/2006/relationships/font" Target="fonts/font3.fntdata"/><Relationship Id="rId35" Type="http://schemas.openxmlformats.org/officeDocument/2006/relationships/font" Target="fonts/font8.fntdata"/><Relationship Id="rId43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377af7a6af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377af7a6af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C3A7BCD-9AC5-07B3-9E56-10B3679673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7DA845A5-4189-BDCE-2BDE-85F8160AC9D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857F0197-96BF-4F4E-07AD-EC764DAC35F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3234403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B21E600-B8FA-DA15-76EF-A290C855CB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EC8A99DB-F704-0239-B324-C5E98FE0112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502D32D7-ED36-F42A-A133-10A7EAB97E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034029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0E1C6054-A142-D922-7460-693D18DA928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42D81FBC-6833-7D3C-B2CC-CAE174B7FA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382E3EC-B4AE-CAFF-4E5F-414677C98FE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65667978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08F86CF-DCC4-A0AB-F41D-326E69ECC05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4E815847-7EE4-230C-DBB2-05E3ED9007F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CFAEC67F-DBBB-9E2D-2026-2F768480B65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038937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8541D6BB-0774-5554-B81C-9E6018C980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8994D38-1167-3311-8EBA-9DFB69C3E452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EEBEA35-2825-5BF2-F130-58EB76D346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2545452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D08F4D24-77E3-C00B-2F0B-4FA40FA5793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D9CADC9F-5FB8-64EE-03FF-01B724BFAC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B3F4F66-433D-0828-406B-6B06CF55925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517552500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15AE210-0474-B14F-310A-6EFFFCDBFF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0304CB63-F73D-B714-A868-39A5194C1D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57E16E43-D117-B795-F63E-5F6719D0E86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86482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ACA74169-EDA8-48CF-3BA4-6E2A73BC9D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84FED22C-CD28-BB2E-2CAE-E0BA506C325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F49DFAB6-3C8C-6A8E-BE7A-42738B39450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25813200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44847E5-1329-0F12-D630-01D0E138991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B653E37D-37AE-0D1E-B69C-463AF21D13C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70655B79-8D5C-14E3-7CA4-53814B89A5A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05087005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DB8E8C4-7842-81D5-6595-DB0978009B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0203E68F-78D4-B337-4B68-13F763F8F3CA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8FF04960-0B2A-89CB-854E-CC0A0D34C0D2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32097732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8AC2766-AD81-9087-FEB6-C94B9291821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6D145574-A64E-BBFA-D529-D0F9A4BDC90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CB32F549-AF81-3860-9F9B-9A2B550A7684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79882954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B2428344-6A19-95E4-B29E-4515CFCE05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E1F2F97-25BB-3A36-193B-9DE6D86E352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A9B8BA8-C23B-0D79-20D6-D2DC49C6246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21724859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7DF8C087-AE92-D8E6-D104-57DB354CB00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A266D929-A4E4-EA1A-AB2F-B369E2D2DFF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3F36221-4085-0C30-4AD2-7A39EDE9CDF6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955157814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E263B4C9-DCFD-6E95-8375-3E48A6B4D54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94F2BA7E-5326-6D86-8100-EA80C6F1051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E726DE29-F2EC-5BD4-6176-627D45F870ED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001792992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6757A76-1633-B624-082F-866987A1288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699DF9BA-C341-E055-D735-DD84F3BEC1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4E4E52E6-0EBB-0B1E-C369-993664A1AF0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625888944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3EAFC65-3279-90B0-85A9-1BBA8221276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F7C80C34-9BF2-EFF0-8A44-FE93E03B04D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976D8095-5AE5-9312-3CF4-C91D6296D5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81683783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77ed9f117a_2_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77ed9f117a_2_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610E007D-A089-87AA-1035-F55737DF78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B5352745-E76C-26F4-9A82-86E8AA1CFD2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F88D59C5-48B8-E316-4C18-0B848A51B5E7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7370474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AA5F020-93ED-57FA-EC06-31AF41F0DC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CCD23EF6-6C46-78CF-E690-7F3E880871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1F21F998-A170-590F-8663-99295B685BF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2903131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2CA57A38-5C2F-35BE-A26F-375E9353D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2785DD66-B9B4-400A-D162-241E20FB25CF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F01A74B7-CED2-4C1E-AB58-4D09342E451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275754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3F34DCAC-5C32-89A4-1124-F8F541A1E23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D553243B-894C-8AE2-73FB-6FF7DF33DF0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6606A754-EAB1-D00E-905E-5F81E02A4B80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5677928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5B08D6F5-DDAC-1826-0C8A-CE4250132DB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D0963616-9F6C-6D26-5243-4BB20145B130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D27FF30E-4074-2957-2356-0B635908DF18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25559251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9556B5AE-B444-CFB6-5BE8-7B60A23559C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F19587F4-70A9-9DFB-B982-11AA2ECF6D4D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DA34ABE5-4B9E-99C7-F3BC-6A996F7FE8B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3292167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>
          <a:extLst>
            <a:ext uri="{FF2B5EF4-FFF2-40B4-BE49-F238E27FC236}">
              <a16:creationId xmlns:a16="http://schemas.microsoft.com/office/drawing/2014/main" id="{C84FDE40-CACA-21A8-AD1D-29779A868B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3bc3b886ea_0_7:notes">
            <a:extLst>
              <a:ext uri="{FF2B5EF4-FFF2-40B4-BE49-F238E27FC236}">
                <a16:creationId xmlns:a16="http://schemas.microsoft.com/office/drawing/2014/main" id="{E7F10161-47F1-48FE-C428-5ABB323FE57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3bc3b886ea_0_7:notes">
            <a:extLst>
              <a:ext uri="{FF2B5EF4-FFF2-40B4-BE49-F238E27FC236}">
                <a16:creationId xmlns:a16="http://schemas.microsoft.com/office/drawing/2014/main" id="{99D928BF-698D-1E89-E8E2-80B0B410C91E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198169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fr"/>
              <a:t>‹N°›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8.jpe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jpeg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8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16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8.jpeg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3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FDAD2"/>
        </a:soli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>
            <a:spLocks noGrp="1"/>
          </p:cNvSpPr>
          <p:nvPr>
            <p:ph type="ctrTitle"/>
          </p:nvPr>
        </p:nvSpPr>
        <p:spPr>
          <a:xfrm>
            <a:off x="735464" y="2206844"/>
            <a:ext cx="8208302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Certification CDSD</a:t>
            </a:r>
            <a:b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</a:br>
            <a:r>
              <a:rPr lang="en-US" sz="4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Block 1 &amp; 3</a:t>
            </a:r>
          </a:p>
        </p:txBody>
      </p:sp>
      <p:pic>
        <p:nvPicPr>
          <p:cNvPr id="55" name="Google Shape;55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85550" y="2595750"/>
            <a:ext cx="3818450" cy="2547749"/>
          </a:xfrm>
          <a:prstGeom prst="rect">
            <a:avLst/>
          </a:prstGeom>
          <a:noFill/>
          <a:ln>
            <a:noFill/>
          </a:ln>
        </p:spPr>
      </p:pic>
      <p:pic>
        <p:nvPicPr>
          <p:cNvPr id="56" name="Google Shape;56;p1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0550" y="787375"/>
            <a:ext cx="973275" cy="651050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>
            <a:spLocks noGrp="1"/>
          </p:cNvSpPr>
          <p:nvPr>
            <p:ph type="ctrTitle"/>
          </p:nvPr>
        </p:nvSpPr>
        <p:spPr>
          <a:xfrm>
            <a:off x="735464" y="3053337"/>
            <a:ext cx="5315100" cy="533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August 28</a:t>
            </a:r>
            <a:r>
              <a:rPr lang="en-US" sz="1800" baseline="300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th</a:t>
            </a:r>
            <a:r>
              <a:rPr lang="en-US" sz="1800" dirty="0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, 2025 – Louis Le </a:t>
            </a:r>
            <a:r>
              <a:rPr lang="en-US" sz="1800" dirty="0" err="1">
                <a:solidFill>
                  <a:schemeClr val="lt1"/>
                </a:solidFill>
                <a:latin typeface="Inter Medium"/>
                <a:ea typeface="Inter Medium"/>
                <a:cs typeface="Inter Medium"/>
                <a:sym typeface="Inter Medium"/>
              </a:rPr>
              <a:t>Pogam</a:t>
            </a:r>
            <a:endParaRPr lang="en-US" sz="1800" dirty="0">
              <a:solidFill>
                <a:schemeClr val="lt1"/>
              </a:solidFill>
              <a:latin typeface="Inter Medium"/>
              <a:ea typeface="Inter Medium"/>
              <a:cs typeface="Inter Medium"/>
              <a:sym typeface="Inter Medium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9B5D60B-DF9B-85F5-3A36-58889DC418E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7945E6D-6B3E-5EC2-866F-CEC48AF95D9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Agenda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1320F19-1538-0739-0446-30142BBF2F6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730D567-058F-45D0-5158-352431AE1181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0653D5C-04F9-E313-AB66-94F6F3B97FFB}"/>
              </a:ext>
            </a:extLst>
          </p:cNvPr>
          <p:cNvSpPr/>
          <p:nvPr/>
        </p:nvSpPr>
        <p:spPr>
          <a:xfrm>
            <a:off x="751825" y="1200057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1 - Build </a:t>
            </a: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&amp; Manage a Data Infrastructure – Kayak Project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0B01EF55-5CFE-09F0-78CC-24D895F418C4}"/>
              </a:ext>
            </a:extLst>
          </p:cNvPr>
          <p:cNvSpPr/>
          <p:nvPr/>
        </p:nvSpPr>
        <p:spPr>
          <a:xfrm>
            <a:off x="751825" y="1687068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C454A5FB-A235-B4D2-7512-2C1479ACE4DA}"/>
              </a:ext>
            </a:extLst>
          </p:cNvPr>
          <p:cNvSpPr/>
          <p:nvPr/>
        </p:nvSpPr>
        <p:spPr>
          <a:xfrm>
            <a:off x="751825" y="1721480"/>
            <a:ext cx="7727157" cy="3861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3 – Unsupervised Machine Learning – Uber Pickups Project</a:t>
            </a:r>
          </a:p>
        </p:txBody>
      </p:sp>
    </p:spTree>
    <p:extLst>
      <p:ext uri="{BB962C8B-B14F-4D97-AF65-F5344CB8AC3E}">
        <p14:creationId xmlns:p14="http://schemas.microsoft.com/office/powerpoint/2010/main" val="1589023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F1E30145-D852-D1B0-E118-FAA1EB0307B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33FD25D8-AD50-BF29-A75A-31ADAFBA5AF9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Reminder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A3FEBB5-978D-1907-0734-EBFEAD3264C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53D6B606-839E-F598-19AF-DFA649B318FD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30E8817-73A5-FB06-66F3-39A65C9CDD54}"/>
              </a:ext>
            </a:extLst>
          </p:cNvPr>
          <p:cNvSpPr/>
          <p:nvPr/>
        </p:nvSpPr>
        <p:spPr>
          <a:xfrm>
            <a:off x="193973" y="1376952"/>
            <a:ext cx="1225949" cy="149072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Uber’s Challenge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B11F77B3-A26F-C93B-1D37-A2682E60311B}"/>
              </a:ext>
            </a:extLst>
          </p:cNvPr>
          <p:cNvSpPr txBox="1"/>
          <p:nvPr/>
        </p:nvSpPr>
        <p:spPr>
          <a:xfrm>
            <a:off x="1446942" y="1687896"/>
            <a:ext cx="724421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Drivers are not always located where and when riders need them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sz="1600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This mismatch leads to longer wait times and reduced efficiency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DF0A48EC-1A8F-7DF9-0196-2FFEF61B765D}"/>
              </a:ext>
            </a:extLst>
          </p:cNvPr>
          <p:cNvSpPr/>
          <p:nvPr/>
        </p:nvSpPr>
        <p:spPr>
          <a:xfrm>
            <a:off x="193973" y="3046881"/>
            <a:ext cx="1225949" cy="1231728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Project Goal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DA7FA4DE-55F1-C8B0-4084-110103D05976}"/>
              </a:ext>
            </a:extLst>
          </p:cNvPr>
          <p:cNvSpPr txBox="1"/>
          <p:nvPr/>
        </p:nvSpPr>
        <p:spPr>
          <a:xfrm>
            <a:off x="1446942" y="3228328"/>
            <a:ext cx="7244210" cy="83099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  <a:defRPr sz="1600">
                <a:latin typeface="Inter SemiBold" panose="020B0604020202020204" charset="0"/>
                <a:ea typeface="Inter SemiBold" panose="020B0604020202020204" charset="0"/>
              </a:defRPr>
            </a:lvl1pPr>
          </a:lstStyle>
          <a:p>
            <a:r>
              <a:rPr lang="en-US" dirty="0"/>
              <a:t>Detect real-time “hot zones” of high demand</a:t>
            </a:r>
          </a:p>
          <a:p>
            <a:r>
              <a:rPr lang="en-US" dirty="0"/>
              <a:t>Provide actionable recommendations for driver reallocation</a:t>
            </a:r>
          </a:p>
          <a:p>
            <a:r>
              <a:rPr lang="en-US" dirty="0"/>
              <a:t>Enable intuitive visualization for rapid decision-making</a:t>
            </a:r>
          </a:p>
        </p:txBody>
      </p:sp>
      <p:pic>
        <p:nvPicPr>
          <p:cNvPr id="4" name="Picture 2" descr="Le nouveau logo Uber ne transporte personne !">
            <a:extLst>
              <a:ext uri="{FF2B5EF4-FFF2-40B4-BE49-F238E27FC236}">
                <a16:creationId xmlns:a16="http://schemas.microsoft.com/office/drawing/2014/main" id="{82B1CE8F-9CC1-B504-3A7A-FED434318B5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7465747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CF068D28-1DCB-E73F-3724-F928ABC1EAD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D9D22877-B267-0677-624E-364992E36EA4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steps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C559E723-D2BF-B574-DC28-5CECB98C287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20DD777B-984B-3B7B-5D2A-B1E2E31215F8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D32FB9F-A58A-A6F7-CFBF-0CE083B8036C}"/>
              </a:ext>
            </a:extLst>
          </p:cNvPr>
          <p:cNvSpPr/>
          <p:nvPr/>
        </p:nvSpPr>
        <p:spPr>
          <a:xfrm>
            <a:off x="2848642" y="1671015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Exploratory Data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FEA20B2-7D69-4C0A-324B-ECCC169679F9}"/>
              </a:ext>
            </a:extLst>
          </p:cNvPr>
          <p:cNvSpPr/>
          <p:nvPr/>
        </p:nvSpPr>
        <p:spPr>
          <a:xfrm>
            <a:off x="2848642" y="2498032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Model Selection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AD99333-848C-0109-AAA0-D1E60BB822F5}"/>
              </a:ext>
            </a:extLst>
          </p:cNvPr>
          <p:cNvSpPr/>
          <p:nvPr/>
        </p:nvSpPr>
        <p:spPr>
          <a:xfrm>
            <a:off x="2848642" y="3325048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Real Time “Hot-Zone” Recommendation 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F7B10D2-306D-BE44-9799-FB2A01923847}"/>
              </a:ext>
            </a:extLst>
          </p:cNvPr>
          <p:cNvSpPr/>
          <p:nvPr/>
        </p:nvSpPr>
        <p:spPr>
          <a:xfrm>
            <a:off x="2754051" y="1639485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61B160DB-C7A4-7E54-42F0-2620B2BB1B55}"/>
              </a:ext>
            </a:extLst>
          </p:cNvPr>
          <p:cNvSpPr/>
          <p:nvPr/>
        </p:nvSpPr>
        <p:spPr>
          <a:xfrm>
            <a:off x="2754051" y="2466502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01E622B-EA22-8AC8-B368-865CA468FF1B}"/>
              </a:ext>
            </a:extLst>
          </p:cNvPr>
          <p:cNvSpPr/>
          <p:nvPr/>
        </p:nvSpPr>
        <p:spPr>
          <a:xfrm>
            <a:off x="2754051" y="3293518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5A402357-E9A0-0D46-452B-A0EBDF55C57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70948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130F852-02A9-29B4-BCFA-2515B268D75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898002B-3479-D561-8722-597AA54152BE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steps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CF501913-E243-72C7-3F75-724551E6CC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473F31DB-FD45-3385-2315-C4EA5E208CA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4ED9D90-6ED0-19C7-DCBF-FD468E60F2E0}"/>
              </a:ext>
            </a:extLst>
          </p:cNvPr>
          <p:cNvSpPr/>
          <p:nvPr/>
        </p:nvSpPr>
        <p:spPr>
          <a:xfrm>
            <a:off x="2848642" y="1671015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Exploratory Data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43B8D13-94AC-4D77-7DCF-EEE240746A25}"/>
              </a:ext>
            </a:extLst>
          </p:cNvPr>
          <p:cNvSpPr/>
          <p:nvPr/>
        </p:nvSpPr>
        <p:spPr>
          <a:xfrm>
            <a:off x="2848642" y="2498032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Model Selection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FD4C02CE-4496-245B-4596-83F211A5091F}"/>
              </a:ext>
            </a:extLst>
          </p:cNvPr>
          <p:cNvSpPr/>
          <p:nvPr/>
        </p:nvSpPr>
        <p:spPr>
          <a:xfrm>
            <a:off x="2848642" y="3325048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Real Time “Hot-Zone” Recommendation 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A21C5C5B-F0A5-25BA-A076-90D3DE848231}"/>
              </a:ext>
            </a:extLst>
          </p:cNvPr>
          <p:cNvSpPr/>
          <p:nvPr/>
        </p:nvSpPr>
        <p:spPr>
          <a:xfrm>
            <a:off x="2754051" y="1639485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12D2E307-5000-6BE4-93CB-432F3A418DEE}"/>
              </a:ext>
            </a:extLst>
          </p:cNvPr>
          <p:cNvSpPr/>
          <p:nvPr/>
        </p:nvSpPr>
        <p:spPr>
          <a:xfrm>
            <a:off x="2754051" y="2466502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F98923FF-9513-D661-E6A9-058FE5E4A9BB}"/>
              </a:ext>
            </a:extLst>
          </p:cNvPr>
          <p:cNvSpPr/>
          <p:nvPr/>
        </p:nvSpPr>
        <p:spPr>
          <a:xfrm>
            <a:off x="2754051" y="3293518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ADAE2C6B-A391-F6BA-F090-A2ED71D86B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86954816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2F770156-7380-7355-ABE3-36FB4E956F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FF90662C-9F46-7977-C214-D50D849C499B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Uber has provided a cleaned database ready to be used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D7906375-68B5-96EA-DA14-0F2017A6809F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C5E542A-4268-11C0-BEC1-7889EF6EA41E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2" name="Picture 2" descr="Le nouveau logo Uber ne transporte personne !">
            <a:extLst>
              <a:ext uri="{FF2B5EF4-FFF2-40B4-BE49-F238E27FC236}">
                <a16:creationId xmlns:a16="http://schemas.microsoft.com/office/drawing/2014/main" id="{D183C9AC-40F8-967F-2C1C-74451DF1847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3" name="Groupe 2">
            <a:extLst>
              <a:ext uri="{FF2B5EF4-FFF2-40B4-BE49-F238E27FC236}">
                <a16:creationId xmlns:a16="http://schemas.microsoft.com/office/drawing/2014/main" id="{AD979F7A-519D-B7C6-C09F-4259BCA18222}"/>
              </a:ext>
            </a:extLst>
          </p:cNvPr>
          <p:cNvGrpSpPr/>
          <p:nvPr/>
        </p:nvGrpSpPr>
        <p:grpSpPr>
          <a:xfrm>
            <a:off x="498090" y="1187400"/>
            <a:ext cx="4058396" cy="281081"/>
            <a:chOff x="498089" y="1396308"/>
            <a:chExt cx="2706029" cy="281081"/>
          </a:xfrm>
        </p:grpSpPr>
        <p:sp>
          <p:nvSpPr>
            <p:cNvPr id="4" name="ZoneTexte 3">
              <a:extLst>
                <a:ext uri="{FF2B5EF4-FFF2-40B4-BE49-F238E27FC236}">
                  <a16:creationId xmlns:a16="http://schemas.microsoft.com/office/drawing/2014/main" id="{E8A21410-44D8-CBA1-2FC6-45883EFE910E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Dataset description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5" name="Connecteur droit 4">
              <a:extLst>
                <a:ext uri="{FF2B5EF4-FFF2-40B4-BE49-F238E27FC236}">
                  <a16:creationId xmlns:a16="http://schemas.microsoft.com/office/drawing/2014/main" id="{ACB3C861-811C-AF6B-2AB4-4D5CD19CF021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" name="ZoneTexte 8">
            <a:extLst>
              <a:ext uri="{FF2B5EF4-FFF2-40B4-BE49-F238E27FC236}">
                <a16:creationId xmlns:a16="http://schemas.microsoft.com/office/drawing/2014/main" id="{CBCE801A-55BB-AFE1-6779-6BC153762696}"/>
              </a:ext>
            </a:extLst>
          </p:cNvPr>
          <p:cNvSpPr txBox="1"/>
          <p:nvPr/>
        </p:nvSpPr>
        <p:spPr>
          <a:xfrm>
            <a:off x="455942" y="1698929"/>
            <a:ext cx="4116058" cy="2246769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Dataset of April 2014 used with 564k lines 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4 columns: 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Date 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Latitude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Longitude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Base : Internal code, not used in the analysis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AE01A8E6-DAF6-433D-3610-3E1CF5AC67A6}"/>
              </a:ext>
            </a:extLst>
          </p:cNvPr>
          <p:cNvGrpSpPr/>
          <p:nvPr/>
        </p:nvGrpSpPr>
        <p:grpSpPr>
          <a:xfrm>
            <a:off x="4614148" y="1187400"/>
            <a:ext cx="4058396" cy="281081"/>
            <a:chOff x="498089" y="1396308"/>
            <a:chExt cx="2706029" cy="281081"/>
          </a:xfrm>
        </p:grpSpPr>
        <p:sp>
          <p:nvSpPr>
            <p:cNvPr id="12" name="ZoneTexte 11">
              <a:extLst>
                <a:ext uri="{FF2B5EF4-FFF2-40B4-BE49-F238E27FC236}">
                  <a16:creationId xmlns:a16="http://schemas.microsoft.com/office/drawing/2014/main" id="{B4F595EF-6FAA-61EC-0236-59A622E9D671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Preprocessing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13" name="Connecteur droit 12">
              <a:extLst>
                <a:ext uri="{FF2B5EF4-FFF2-40B4-BE49-F238E27FC236}">
                  <a16:creationId xmlns:a16="http://schemas.microsoft.com/office/drawing/2014/main" id="{4E9BAA28-0522-FEE0-492E-2FB76DAC1577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4" name="ZoneTexte 13">
            <a:extLst>
              <a:ext uri="{FF2B5EF4-FFF2-40B4-BE49-F238E27FC236}">
                <a16:creationId xmlns:a16="http://schemas.microsoft.com/office/drawing/2014/main" id="{D4C2919F-5084-3554-6D74-5800771C0140}"/>
              </a:ext>
            </a:extLst>
          </p:cNvPr>
          <p:cNvSpPr txBox="1"/>
          <p:nvPr/>
        </p:nvSpPr>
        <p:spPr>
          <a:xfrm>
            <a:off x="4572000" y="1715390"/>
            <a:ext cx="4116058" cy="246221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Preprocessing limited to converting the date column into several sub-columns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Focus on New York City inside this latitude and longitude line : 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Latitude minimum = 40.4774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Latitude maximum = 40.9176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Longitude minimum = -74.2591</a:t>
            </a:r>
            <a:br>
              <a:rPr lang="en-US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dirty="0">
                <a:latin typeface="Inter SemiBold" panose="020B0604020202020204" charset="0"/>
                <a:ea typeface="Inter SemiBold" panose="020B0604020202020204" charset="0"/>
              </a:rPr>
              <a:t>- Longitude maximum = -73.7004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  <a:p>
            <a:pPr>
              <a:tabLst>
                <a:tab pos="90488" algn="l"/>
              </a:tabLst>
            </a:pPr>
            <a:endParaRPr lang="en-US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5" name="Rectangle 14">
            <a:extLst>
              <a:ext uri="{FF2B5EF4-FFF2-40B4-BE49-F238E27FC236}">
                <a16:creationId xmlns:a16="http://schemas.microsoft.com/office/drawing/2014/main" id="{54A12299-974A-B678-C84A-7660C892CC94}"/>
              </a:ext>
            </a:extLst>
          </p:cNvPr>
          <p:cNvSpPr/>
          <p:nvPr/>
        </p:nvSpPr>
        <p:spPr>
          <a:xfrm>
            <a:off x="1505109" y="4407221"/>
            <a:ext cx="6133782" cy="351816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Limited preprocessing performed on the database</a:t>
            </a:r>
          </a:p>
        </p:txBody>
      </p:sp>
    </p:spTree>
    <p:extLst>
      <p:ext uri="{BB962C8B-B14F-4D97-AF65-F5344CB8AC3E}">
        <p14:creationId xmlns:p14="http://schemas.microsoft.com/office/powerpoint/2010/main" val="60277890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E4ECF13-25E0-015D-0641-2868AC83485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F4A422C-73B7-005C-B629-B030E8568852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Database Overview: Each point corresponds to a single ride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4115D82-CE2E-CAA7-4BBB-2A881F9FAF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" name="Image 10">
            <a:extLst>
              <a:ext uri="{FF2B5EF4-FFF2-40B4-BE49-F238E27FC236}">
                <a16:creationId xmlns:a16="http://schemas.microsoft.com/office/drawing/2014/main" id="{A63A8774-0055-8FCD-8BDC-DF8D6D1330D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r="436"/>
          <a:stretch>
            <a:fillRect/>
          </a:stretch>
        </p:blipFill>
        <p:spPr>
          <a:xfrm>
            <a:off x="1804286" y="1165673"/>
            <a:ext cx="5233441" cy="3846623"/>
          </a:xfrm>
          <a:prstGeom prst="rect">
            <a:avLst/>
          </a:prstGeom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CFAB2B32-59DF-5340-6096-8A9B50E7B2A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2" name="Picture 2" descr="Le nouveau logo Uber ne transporte personne !">
            <a:extLst>
              <a:ext uri="{FF2B5EF4-FFF2-40B4-BE49-F238E27FC236}">
                <a16:creationId xmlns:a16="http://schemas.microsoft.com/office/drawing/2014/main" id="{E22921D8-F4B3-016C-E01D-592EEDF41A1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931618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84375C37-1850-8219-1D8C-D7C7B9966E4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87678213-5D21-64B0-C5C7-E17C6383E70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476783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Monday and Sunday are the lowest day while the peak in on Wednesday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C70A396-324C-0D90-B0F5-F389D0CA61A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E96C6B46-BDF3-ABCA-F034-3AD39503712D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FD11FD53-B98C-01CA-D1D3-246EB414ECC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" name="Image 5">
            <a:extLst>
              <a:ext uri="{FF2B5EF4-FFF2-40B4-BE49-F238E27FC236}">
                <a16:creationId xmlns:a16="http://schemas.microsoft.com/office/drawing/2014/main" id="{87971412-EA6F-E8BA-CAB2-4B34D163EF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15636" y="1749372"/>
            <a:ext cx="8312728" cy="2481496"/>
          </a:xfrm>
          <a:prstGeom prst="rect">
            <a:avLst/>
          </a:prstGeom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3C157578-C435-003F-E055-475B28F566F6}"/>
              </a:ext>
            </a:extLst>
          </p:cNvPr>
          <p:cNvGrpSpPr/>
          <p:nvPr/>
        </p:nvGrpSpPr>
        <p:grpSpPr>
          <a:xfrm>
            <a:off x="491161" y="1504298"/>
            <a:ext cx="7994748" cy="276999"/>
            <a:chOff x="495742" y="1400390"/>
            <a:chExt cx="2708376" cy="276999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BDEDB77B-E540-71C1-FFF6-27ABB23D96DF}"/>
                </a:ext>
              </a:extLst>
            </p:cNvPr>
            <p:cNvSpPr txBox="1"/>
            <p:nvPr/>
          </p:nvSpPr>
          <p:spPr>
            <a:xfrm>
              <a:off x="495742" y="1400390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Number of pickups per Day | </a:t>
              </a:r>
              <a:r>
                <a:rPr lang="en-US" sz="1200" dirty="0">
                  <a:solidFill>
                    <a:schemeClr val="bg1">
                      <a:lumMod val="75000"/>
                    </a:schemeClr>
                  </a:solidFill>
                  <a:latin typeface="Inter SemiBold" panose="020B0604020202020204" charset="0"/>
                  <a:ea typeface="Inter SemiBold" panose="020B0604020202020204" charset="0"/>
                </a:rPr>
                <a:t>April 2014, NYC only, 0 = Monday</a:t>
              </a:r>
              <a:endParaRPr lang="en-US" sz="1000" dirty="0">
                <a:solidFill>
                  <a:schemeClr val="bg1">
                    <a:lumMod val="75000"/>
                  </a:schemeClr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053332F4-7E05-EAD0-DEE2-7C19C2CBA443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ZoneTexte 9">
            <a:extLst>
              <a:ext uri="{FF2B5EF4-FFF2-40B4-BE49-F238E27FC236}">
                <a16:creationId xmlns:a16="http://schemas.microsoft.com/office/drawing/2014/main" id="{E64F876E-4239-ECED-A03F-CA50D30371FC}"/>
              </a:ext>
            </a:extLst>
          </p:cNvPr>
          <p:cNvSpPr txBox="1"/>
          <p:nvPr/>
        </p:nvSpPr>
        <p:spPr>
          <a:xfrm>
            <a:off x="853716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Monday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F01986AF-E019-9380-922D-5D7E2A247186}"/>
              </a:ext>
            </a:extLst>
          </p:cNvPr>
          <p:cNvSpPr txBox="1"/>
          <p:nvPr/>
        </p:nvSpPr>
        <p:spPr>
          <a:xfrm>
            <a:off x="1989671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Tuesday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A98A83FB-7861-161A-5FED-FE0A3C505FB9}"/>
              </a:ext>
            </a:extLst>
          </p:cNvPr>
          <p:cNvSpPr txBox="1"/>
          <p:nvPr/>
        </p:nvSpPr>
        <p:spPr>
          <a:xfrm>
            <a:off x="3040625" y="4161634"/>
            <a:ext cx="97953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Wednesday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3" name="ZoneTexte 12">
            <a:extLst>
              <a:ext uri="{FF2B5EF4-FFF2-40B4-BE49-F238E27FC236}">
                <a16:creationId xmlns:a16="http://schemas.microsoft.com/office/drawing/2014/main" id="{B1B076A0-C519-C7DE-010B-C13A79387EBE}"/>
              </a:ext>
            </a:extLst>
          </p:cNvPr>
          <p:cNvSpPr txBox="1"/>
          <p:nvPr/>
        </p:nvSpPr>
        <p:spPr>
          <a:xfrm>
            <a:off x="4261581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Thursday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4" name="ZoneTexte 13">
            <a:extLst>
              <a:ext uri="{FF2B5EF4-FFF2-40B4-BE49-F238E27FC236}">
                <a16:creationId xmlns:a16="http://schemas.microsoft.com/office/drawing/2014/main" id="{39302E57-4804-DF34-098D-5930F35D1891}"/>
              </a:ext>
            </a:extLst>
          </p:cNvPr>
          <p:cNvSpPr txBox="1"/>
          <p:nvPr/>
        </p:nvSpPr>
        <p:spPr>
          <a:xfrm>
            <a:off x="5397536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Friday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46CF7AB4-C43D-224E-0C94-027CB30FDF1F}"/>
              </a:ext>
            </a:extLst>
          </p:cNvPr>
          <p:cNvSpPr txBox="1"/>
          <p:nvPr/>
        </p:nvSpPr>
        <p:spPr>
          <a:xfrm>
            <a:off x="6533491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Saturday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DAEE9922-ADBB-6FE1-4A57-9C8A5BAE490C}"/>
              </a:ext>
            </a:extLst>
          </p:cNvPr>
          <p:cNvSpPr txBox="1"/>
          <p:nvPr/>
        </p:nvSpPr>
        <p:spPr>
          <a:xfrm>
            <a:off x="7669447" y="4161634"/>
            <a:ext cx="80953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Sunday</a:t>
            </a:r>
            <a:endParaRPr lang="en-US" sz="7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79150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F78227D4-CDAD-1E04-6CA2-1AB00A9DE6E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E4DCA5D7-8374-4AE5-7C08-AB6865E27795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2398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During the week, there is a peak at 7am then between 5pm and 8pm while the night is busy during the weekend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13E5AE6-CED5-7B06-92D8-2329CC59428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9C25DFA6-0635-6D03-6126-A3AC8976AA22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21859097-B8CF-B308-12EC-1CC63DC887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1639" y="2025242"/>
            <a:ext cx="8360723" cy="2401426"/>
          </a:xfrm>
          <a:prstGeom prst="rect">
            <a:avLst/>
          </a:prstGeom>
        </p:spPr>
      </p:pic>
      <p:pic>
        <p:nvPicPr>
          <p:cNvPr id="5" name="Picture 2" descr="Le nouveau logo Uber ne transporte personne !">
            <a:extLst>
              <a:ext uri="{FF2B5EF4-FFF2-40B4-BE49-F238E27FC236}">
                <a16:creationId xmlns:a16="http://schemas.microsoft.com/office/drawing/2014/main" id="{957126DA-C8A7-A9E1-F808-5B99E690514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ZoneTexte 8">
            <a:extLst>
              <a:ext uri="{FF2B5EF4-FFF2-40B4-BE49-F238E27FC236}">
                <a16:creationId xmlns:a16="http://schemas.microsoft.com/office/drawing/2014/main" id="{8468EDDE-E9F8-4F81-CBA9-162369660B86}"/>
              </a:ext>
            </a:extLst>
          </p:cNvPr>
          <p:cNvSpPr txBox="1"/>
          <p:nvPr/>
        </p:nvSpPr>
        <p:spPr>
          <a:xfrm>
            <a:off x="491161" y="1504298"/>
            <a:ext cx="798782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Number of pickups per Hour depending on the day | </a:t>
            </a:r>
            <a:r>
              <a:rPr lang="en-US" sz="1200" dirty="0">
                <a:solidFill>
                  <a:schemeClr val="bg1">
                    <a:lumMod val="75000"/>
                  </a:schemeClr>
                </a:solidFill>
                <a:latin typeface="Inter SemiBold" panose="020B0604020202020204" charset="0"/>
                <a:ea typeface="Inter SemiBold" panose="020B0604020202020204" charset="0"/>
              </a:rPr>
              <a:t>April 2014, NYC only, 0 = Monday</a:t>
            </a:r>
            <a:endParaRPr lang="en-US" sz="1000" dirty="0">
              <a:solidFill>
                <a:schemeClr val="bg1">
                  <a:lumMod val="75000"/>
                </a:schemeClr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cxnSp>
        <p:nvCxnSpPr>
          <p:cNvPr id="10" name="Connecteur droit 9">
            <a:extLst>
              <a:ext uri="{FF2B5EF4-FFF2-40B4-BE49-F238E27FC236}">
                <a16:creationId xmlns:a16="http://schemas.microsoft.com/office/drawing/2014/main" id="{2334A5B9-5B73-4C0C-6DF2-E42D3DB9D9B3}"/>
              </a:ext>
            </a:extLst>
          </p:cNvPr>
          <p:cNvCxnSpPr/>
          <p:nvPr/>
        </p:nvCxnSpPr>
        <p:spPr>
          <a:xfrm>
            <a:off x="498089" y="1781297"/>
            <a:ext cx="7987820" cy="0"/>
          </a:xfrm>
          <a:prstGeom prst="line">
            <a:avLst/>
          </a:prstGeom>
          <a:ln>
            <a:solidFill>
              <a:srgbClr val="0E34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576690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202772AC-AB84-36BE-B4B4-7649719EC9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33513A88-5DD5-7300-2A33-57EDECC89136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steps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B85AAD30-9296-E8E7-DC3F-1A881016AA72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B11FC98-0A05-A9E9-3F8C-74BE71391999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FC98668B-F3B6-4872-E102-4142C0DEA9A3}"/>
              </a:ext>
            </a:extLst>
          </p:cNvPr>
          <p:cNvSpPr/>
          <p:nvPr/>
        </p:nvSpPr>
        <p:spPr>
          <a:xfrm>
            <a:off x="2848642" y="1671015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Exploratory </a:t>
            </a: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Data Analysis</a:t>
            </a: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864E474A-49E7-556C-6211-9A1B12361A13}"/>
              </a:ext>
            </a:extLst>
          </p:cNvPr>
          <p:cNvSpPr/>
          <p:nvPr/>
        </p:nvSpPr>
        <p:spPr>
          <a:xfrm>
            <a:off x="2848642" y="2504338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Model Selection</a:t>
            </a: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F321729-C578-C234-CECF-0557B8FA1681}"/>
              </a:ext>
            </a:extLst>
          </p:cNvPr>
          <p:cNvSpPr/>
          <p:nvPr/>
        </p:nvSpPr>
        <p:spPr>
          <a:xfrm>
            <a:off x="2848642" y="3325048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Real Time “Hot-Zone” Recommendation 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E805B64A-5C03-4943-62E7-E3FC99137F04}"/>
              </a:ext>
            </a:extLst>
          </p:cNvPr>
          <p:cNvSpPr/>
          <p:nvPr/>
        </p:nvSpPr>
        <p:spPr>
          <a:xfrm>
            <a:off x="2754051" y="1639485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E7622BA-E94A-E138-C1F6-34E53CAAB6E2}"/>
              </a:ext>
            </a:extLst>
          </p:cNvPr>
          <p:cNvSpPr/>
          <p:nvPr/>
        </p:nvSpPr>
        <p:spPr>
          <a:xfrm>
            <a:off x="2754051" y="2466502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62BBD09-89B9-03B1-957A-956AB553754E}"/>
              </a:ext>
            </a:extLst>
          </p:cNvPr>
          <p:cNvSpPr/>
          <p:nvPr/>
        </p:nvSpPr>
        <p:spPr>
          <a:xfrm>
            <a:off x="2754051" y="3293518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68D09DC5-58C7-207C-5799-4DEF552C131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091330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6E250CD-17DC-2380-14F5-246C119A7CA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1CE039D-0B0E-CC1F-AE81-84186BDD2DDE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2 models can be chosen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396EC1DD-366E-2797-F6FF-5213452274B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5D35DD4-BF3D-17B4-22C1-E817CB464A7A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C1C03C27-471E-EA88-325E-3FF3B4AA0A0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861738C1-9CD7-A888-E1F4-6CDF881AAA8E}"/>
              </a:ext>
            </a:extLst>
          </p:cNvPr>
          <p:cNvSpPr txBox="1"/>
          <p:nvPr/>
        </p:nvSpPr>
        <p:spPr>
          <a:xfrm>
            <a:off x="1994673" y="1336836"/>
            <a:ext cx="3262423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err="1"/>
              <a:t>Kmeans</a:t>
            </a:r>
            <a:r>
              <a:rPr lang="en-US" sz="1200" dirty="0"/>
              <a:t> Clustering</a:t>
            </a:r>
          </a:p>
        </p:txBody>
      </p:sp>
      <p:sp>
        <p:nvSpPr>
          <p:cNvPr id="2" name="ZoneTexte 1">
            <a:extLst>
              <a:ext uri="{FF2B5EF4-FFF2-40B4-BE49-F238E27FC236}">
                <a16:creationId xmlns:a16="http://schemas.microsoft.com/office/drawing/2014/main" id="{7876F81D-4375-8EB8-4AC1-6AB07414F8D0}"/>
              </a:ext>
            </a:extLst>
          </p:cNvPr>
          <p:cNvSpPr txBox="1"/>
          <p:nvPr/>
        </p:nvSpPr>
        <p:spPr>
          <a:xfrm>
            <a:off x="5494979" y="1336836"/>
            <a:ext cx="3262423" cy="338554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algn="ctr">
              <a:defRPr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1200" dirty="0" err="1"/>
              <a:t>DBScan</a:t>
            </a:r>
            <a:endParaRPr lang="en-US" sz="1200" dirty="0"/>
          </a:p>
        </p:txBody>
      </p:sp>
      <p:grpSp>
        <p:nvGrpSpPr>
          <p:cNvPr id="70" name="Groupe 69">
            <a:extLst>
              <a:ext uri="{FF2B5EF4-FFF2-40B4-BE49-F238E27FC236}">
                <a16:creationId xmlns:a16="http://schemas.microsoft.com/office/drawing/2014/main" id="{E7737727-039F-8A2C-825A-C03F7A9D104F}"/>
              </a:ext>
            </a:extLst>
          </p:cNvPr>
          <p:cNvGrpSpPr/>
          <p:nvPr/>
        </p:nvGrpSpPr>
        <p:grpSpPr>
          <a:xfrm>
            <a:off x="562787" y="1773390"/>
            <a:ext cx="8194615" cy="450615"/>
            <a:chOff x="562787" y="1760778"/>
            <a:chExt cx="8194615" cy="450615"/>
          </a:xfrm>
        </p:grpSpPr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B464D93F-4EEC-1FA8-8F94-884C41A16527}"/>
                </a:ext>
              </a:extLst>
            </p:cNvPr>
            <p:cNvSpPr txBox="1"/>
            <p:nvPr/>
          </p:nvSpPr>
          <p:spPr>
            <a:xfrm>
              <a:off x="1994673" y="1847586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fr-FR" sz="1200" dirty="0" err="1"/>
                <a:t>Centroid-based</a:t>
              </a:r>
              <a:r>
                <a:rPr lang="fr-FR" sz="1200" dirty="0"/>
                <a:t> clustering </a:t>
              </a:r>
              <a:r>
                <a:rPr lang="fr-FR" sz="1200" dirty="0" err="1"/>
                <a:t>algorithm</a:t>
              </a:r>
              <a:endParaRPr lang="en-US" sz="1200" dirty="0"/>
            </a:p>
          </p:txBody>
        </p:sp>
        <p:sp>
          <p:nvSpPr>
            <p:cNvPr id="14" name="ZoneTexte 13">
              <a:extLst>
                <a:ext uri="{FF2B5EF4-FFF2-40B4-BE49-F238E27FC236}">
                  <a16:creationId xmlns:a16="http://schemas.microsoft.com/office/drawing/2014/main" id="{7D212FEE-F087-456B-41A8-DA5F3D2E2705}"/>
                </a:ext>
              </a:extLst>
            </p:cNvPr>
            <p:cNvSpPr txBox="1"/>
            <p:nvPr/>
          </p:nvSpPr>
          <p:spPr>
            <a:xfrm>
              <a:off x="5494979" y="1847585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fr-FR" sz="1200" dirty="0"/>
                <a:t>Density-</a:t>
              </a:r>
              <a:r>
                <a:rPr lang="fr-FR" sz="1200" dirty="0" err="1"/>
                <a:t>based</a:t>
              </a:r>
              <a:r>
                <a:rPr lang="fr-FR" sz="1200" dirty="0"/>
                <a:t> clustering </a:t>
              </a:r>
              <a:r>
                <a:rPr lang="fr-FR" sz="1200" dirty="0" err="1"/>
                <a:t>algorithm</a:t>
              </a:r>
              <a:endParaRPr lang="en-US" sz="1200" dirty="0"/>
            </a:p>
          </p:txBody>
        </p:sp>
        <p:sp>
          <p:nvSpPr>
            <p:cNvPr id="15" name="ZoneTexte 14">
              <a:extLst>
                <a:ext uri="{FF2B5EF4-FFF2-40B4-BE49-F238E27FC236}">
                  <a16:creationId xmlns:a16="http://schemas.microsoft.com/office/drawing/2014/main" id="{CF6B5EC4-4614-18F4-A9C9-D7DE1B9EA109}"/>
                </a:ext>
              </a:extLst>
            </p:cNvPr>
            <p:cNvSpPr txBox="1"/>
            <p:nvPr/>
          </p:nvSpPr>
          <p:spPr>
            <a:xfrm>
              <a:off x="562787" y="1760778"/>
              <a:ext cx="1257805" cy="4506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Principle</a:t>
              </a:r>
            </a:p>
          </p:txBody>
        </p:sp>
      </p:grpSp>
      <p:grpSp>
        <p:nvGrpSpPr>
          <p:cNvPr id="71" name="Groupe 70">
            <a:extLst>
              <a:ext uri="{FF2B5EF4-FFF2-40B4-BE49-F238E27FC236}">
                <a16:creationId xmlns:a16="http://schemas.microsoft.com/office/drawing/2014/main" id="{B75D98EA-F9CA-458E-988C-B92B933CBBEE}"/>
              </a:ext>
            </a:extLst>
          </p:cNvPr>
          <p:cNvGrpSpPr/>
          <p:nvPr/>
        </p:nvGrpSpPr>
        <p:grpSpPr>
          <a:xfrm>
            <a:off x="562787" y="2274987"/>
            <a:ext cx="8194615" cy="372409"/>
            <a:chOff x="562787" y="2347135"/>
            <a:chExt cx="8194615" cy="372409"/>
          </a:xfrm>
        </p:grpSpPr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66C0514F-4511-652B-0528-34B51699022B}"/>
                </a:ext>
              </a:extLst>
            </p:cNvPr>
            <p:cNvSpPr txBox="1"/>
            <p:nvPr/>
          </p:nvSpPr>
          <p:spPr>
            <a:xfrm>
              <a:off x="1994673" y="2394840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Spherical only</a:t>
              </a:r>
            </a:p>
          </p:txBody>
        </p:sp>
        <p:sp>
          <p:nvSpPr>
            <p:cNvPr id="17" name="ZoneTexte 16">
              <a:extLst>
                <a:ext uri="{FF2B5EF4-FFF2-40B4-BE49-F238E27FC236}">
                  <a16:creationId xmlns:a16="http://schemas.microsoft.com/office/drawing/2014/main" id="{0730C048-4627-54CD-2010-9CE3C45C7FFF}"/>
                </a:ext>
              </a:extLst>
            </p:cNvPr>
            <p:cNvSpPr txBox="1"/>
            <p:nvPr/>
          </p:nvSpPr>
          <p:spPr>
            <a:xfrm>
              <a:off x="5494979" y="2394839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No shape</a:t>
              </a:r>
            </a:p>
          </p:txBody>
        </p:sp>
        <p:sp>
          <p:nvSpPr>
            <p:cNvPr id="18" name="ZoneTexte 17">
              <a:extLst>
                <a:ext uri="{FF2B5EF4-FFF2-40B4-BE49-F238E27FC236}">
                  <a16:creationId xmlns:a16="http://schemas.microsoft.com/office/drawing/2014/main" id="{92C8D4D3-7838-5960-A92F-FE63F3452D09}"/>
                </a:ext>
              </a:extLst>
            </p:cNvPr>
            <p:cNvSpPr txBox="1"/>
            <p:nvPr/>
          </p:nvSpPr>
          <p:spPr>
            <a:xfrm>
              <a:off x="562787" y="2347135"/>
              <a:ext cx="1257805" cy="3724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Shape</a:t>
              </a:r>
            </a:p>
          </p:txBody>
        </p:sp>
      </p:grpSp>
      <p:grpSp>
        <p:nvGrpSpPr>
          <p:cNvPr id="72" name="Groupe 71">
            <a:extLst>
              <a:ext uri="{FF2B5EF4-FFF2-40B4-BE49-F238E27FC236}">
                <a16:creationId xmlns:a16="http://schemas.microsoft.com/office/drawing/2014/main" id="{D967809D-8499-7E13-8382-09B3A1B3C3A0}"/>
              </a:ext>
            </a:extLst>
          </p:cNvPr>
          <p:cNvGrpSpPr/>
          <p:nvPr/>
        </p:nvGrpSpPr>
        <p:grpSpPr>
          <a:xfrm>
            <a:off x="562787" y="2698378"/>
            <a:ext cx="8194615" cy="495677"/>
            <a:chOff x="562787" y="2840222"/>
            <a:chExt cx="8194615" cy="495677"/>
          </a:xfrm>
        </p:grpSpPr>
        <p:sp>
          <p:nvSpPr>
            <p:cNvPr id="23" name="ZoneTexte 22">
              <a:extLst>
                <a:ext uri="{FF2B5EF4-FFF2-40B4-BE49-F238E27FC236}">
                  <a16:creationId xmlns:a16="http://schemas.microsoft.com/office/drawing/2014/main" id="{7B9E424B-EEC8-AB2B-9118-4F5FB2D8BF33}"/>
                </a:ext>
              </a:extLst>
            </p:cNvPr>
            <p:cNvSpPr txBox="1"/>
            <p:nvPr/>
          </p:nvSpPr>
          <p:spPr>
            <a:xfrm>
              <a:off x="1994673" y="2857227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Simple and fast</a:t>
              </a:r>
            </a:p>
            <a:p>
              <a:r>
                <a:rPr lang="en-US" sz="1200" dirty="0"/>
                <a:t>Works well when clusters are spherical</a:t>
              </a:r>
            </a:p>
          </p:txBody>
        </p:sp>
        <p:sp>
          <p:nvSpPr>
            <p:cNvPr id="26" name="ZoneTexte 25">
              <a:extLst>
                <a:ext uri="{FF2B5EF4-FFF2-40B4-BE49-F238E27FC236}">
                  <a16:creationId xmlns:a16="http://schemas.microsoft.com/office/drawing/2014/main" id="{E9CBC0FE-E960-9DAF-339F-29AAE8C315E3}"/>
                </a:ext>
              </a:extLst>
            </p:cNvPr>
            <p:cNvSpPr txBox="1"/>
            <p:nvPr/>
          </p:nvSpPr>
          <p:spPr>
            <a:xfrm>
              <a:off x="5494979" y="2857227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>
                  <a:solidFill>
                    <a:srgbClr val="FF0000"/>
                  </a:solidFill>
                </a:rPr>
                <a:t>No need to know number of clusters</a:t>
              </a:r>
            </a:p>
            <a:p>
              <a:r>
                <a:rPr lang="en-US" sz="1200" dirty="0"/>
                <a:t>Handle complex shapes</a:t>
              </a:r>
            </a:p>
          </p:txBody>
        </p:sp>
        <p:sp>
          <p:nvSpPr>
            <p:cNvPr id="27" name="ZoneTexte 26">
              <a:extLst>
                <a:ext uri="{FF2B5EF4-FFF2-40B4-BE49-F238E27FC236}">
                  <a16:creationId xmlns:a16="http://schemas.microsoft.com/office/drawing/2014/main" id="{6054F701-51BB-B300-E430-B3B0D44E3596}"/>
                </a:ext>
              </a:extLst>
            </p:cNvPr>
            <p:cNvSpPr txBox="1"/>
            <p:nvPr/>
          </p:nvSpPr>
          <p:spPr>
            <a:xfrm>
              <a:off x="562787" y="2840222"/>
              <a:ext cx="1257805" cy="4956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Strengths</a:t>
              </a:r>
            </a:p>
          </p:txBody>
        </p:sp>
      </p:grpSp>
      <p:grpSp>
        <p:nvGrpSpPr>
          <p:cNvPr id="74" name="Groupe 73">
            <a:extLst>
              <a:ext uri="{FF2B5EF4-FFF2-40B4-BE49-F238E27FC236}">
                <a16:creationId xmlns:a16="http://schemas.microsoft.com/office/drawing/2014/main" id="{B5EEC5AD-673F-3788-416D-001E440A450A}"/>
              </a:ext>
            </a:extLst>
          </p:cNvPr>
          <p:cNvGrpSpPr/>
          <p:nvPr/>
        </p:nvGrpSpPr>
        <p:grpSpPr>
          <a:xfrm>
            <a:off x="562787" y="3955765"/>
            <a:ext cx="8194615" cy="495677"/>
            <a:chOff x="562787" y="3924235"/>
            <a:chExt cx="8194615" cy="495677"/>
          </a:xfrm>
        </p:grpSpPr>
        <p:sp>
          <p:nvSpPr>
            <p:cNvPr id="28" name="ZoneTexte 27">
              <a:extLst>
                <a:ext uri="{FF2B5EF4-FFF2-40B4-BE49-F238E27FC236}">
                  <a16:creationId xmlns:a16="http://schemas.microsoft.com/office/drawing/2014/main" id="{E85B6A73-341B-F188-4D26-BAA74423EBF0}"/>
                </a:ext>
              </a:extLst>
            </p:cNvPr>
            <p:cNvSpPr txBox="1"/>
            <p:nvPr/>
          </p:nvSpPr>
          <p:spPr>
            <a:xfrm>
              <a:off x="1994673" y="3941241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Speed and simplicity when number of clusters is known</a:t>
              </a:r>
            </a:p>
          </p:txBody>
        </p:sp>
        <p:sp>
          <p:nvSpPr>
            <p:cNvPr id="29" name="ZoneTexte 28">
              <a:extLst>
                <a:ext uri="{FF2B5EF4-FFF2-40B4-BE49-F238E27FC236}">
                  <a16:creationId xmlns:a16="http://schemas.microsoft.com/office/drawing/2014/main" id="{4540402B-458E-CF28-89AC-34C733966991}"/>
                </a:ext>
              </a:extLst>
            </p:cNvPr>
            <p:cNvSpPr txBox="1"/>
            <p:nvPr/>
          </p:nvSpPr>
          <p:spPr>
            <a:xfrm>
              <a:off x="5494979" y="3941240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Complex shapes and number cluster not known</a:t>
              </a:r>
            </a:p>
          </p:txBody>
        </p:sp>
        <p:sp>
          <p:nvSpPr>
            <p:cNvPr id="30" name="ZoneTexte 29">
              <a:extLst>
                <a:ext uri="{FF2B5EF4-FFF2-40B4-BE49-F238E27FC236}">
                  <a16:creationId xmlns:a16="http://schemas.microsoft.com/office/drawing/2014/main" id="{38B0C084-D12C-E464-D15C-494925CC3460}"/>
                </a:ext>
              </a:extLst>
            </p:cNvPr>
            <p:cNvSpPr txBox="1"/>
            <p:nvPr/>
          </p:nvSpPr>
          <p:spPr>
            <a:xfrm>
              <a:off x="562787" y="3924235"/>
              <a:ext cx="1257805" cy="4956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Rationale for using it</a:t>
              </a:r>
            </a:p>
          </p:txBody>
        </p:sp>
      </p:grpSp>
      <p:sp>
        <p:nvSpPr>
          <p:cNvPr id="31" name="Rectangle 30">
            <a:extLst>
              <a:ext uri="{FF2B5EF4-FFF2-40B4-BE49-F238E27FC236}">
                <a16:creationId xmlns:a16="http://schemas.microsoft.com/office/drawing/2014/main" id="{13049A1A-64AB-BDF4-D156-4A9B2DC28DBA}"/>
              </a:ext>
            </a:extLst>
          </p:cNvPr>
          <p:cNvSpPr/>
          <p:nvPr/>
        </p:nvSpPr>
        <p:spPr>
          <a:xfrm>
            <a:off x="6051264" y="4513343"/>
            <a:ext cx="2149853" cy="319833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Seems more adapted to handle real-time data</a:t>
            </a:r>
          </a:p>
        </p:txBody>
      </p:sp>
      <p:grpSp>
        <p:nvGrpSpPr>
          <p:cNvPr id="73" name="Groupe 72">
            <a:extLst>
              <a:ext uri="{FF2B5EF4-FFF2-40B4-BE49-F238E27FC236}">
                <a16:creationId xmlns:a16="http://schemas.microsoft.com/office/drawing/2014/main" id="{8312ABDE-DE00-6E94-957D-D9F202202F8D}"/>
              </a:ext>
            </a:extLst>
          </p:cNvPr>
          <p:cNvGrpSpPr/>
          <p:nvPr/>
        </p:nvGrpSpPr>
        <p:grpSpPr>
          <a:xfrm>
            <a:off x="562787" y="3232425"/>
            <a:ext cx="8194615" cy="659747"/>
            <a:chOff x="562787" y="3289453"/>
            <a:chExt cx="8194615" cy="659747"/>
          </a:xfrm>
        </p:grpSpPr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57F387C8-09B9-329A-C442-19D4A005B878}"/>
                </a:ext>
              </a:extLst>
            </p:cNvPr>
            <p:cNvSpPr txBox="1"/>
            <p:nvPr/>
          </p:nvSpPr>
          <p:spPr>
            <a:xfrm>
              <a:off x="1994673" y="3296160"/>
              <a:ext cx="3262423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>
                  <a:solidFill>
                    <a:srgbClr val="FF0000"/>
                  </a:solidFill>
                </a:rPr>
                <a:t>Number of clusters must be known </a:t>
              </a:r>
            </a:p>
            <a:p>
              <a:r>
                <a:rPr lang="en-US" sz="1200" dirty="0"/>
                <a:t>Sensitive to initialization and outliers</a:t>
              </a:r>
            </a:p>
            <a:p>
              <a:r>
                <a:rPr lang="en-US" sz="1200" dirty="0"/>
                <a:t>Poor performance on irregularly shape</a:t>
              </a:r>
            </a:p>
          </p:txBody>
        </p:sp>
        <p:sp>
          <p:nvSpPr>
            <p:cNvPr id="66" name="ZoneTexte 65">
              <a:extLst>
                <a:ext uri="{FF2B5EF4-FFF2-40B4-BE49-F238E27FC236}">
                  <a16:creationId xmlns:a16="http://schemas.microsoft.com/office/drawing/2014/main" id="{026FAD9A-7FC7-D8B9-B7DE-B40DF2794C16}"/>
                </a:ext>
              </a:extLst>
            </p:cNvPr>
            <p:cNvSpPr txBox="1"/>
            <p:nvPr/>
          </p:nvSpPr>
          <p:spPr>
            <a:xfrm>
              <a:off x="5494979" y="3480826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Commutationnally heavier </a:t>
              </a:r>
            </a:p>
          </p:txBody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80714425-C875-A2B9-D502-E8C997A0A691}"/>
                </a:ext>
              </a:extLst>
            </p:cNvPr>
            <p:cNvSpPr txBox="1"/>
            <p:nvPr/>
          </p:nvSpPr>
          <p:spPr>
            <a:xfrm>
              <a:off x="562787" y="3289453"/>
              <a:ext cx="1257805" cy="65974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Weaknesses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26399927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567FAE94-6B23-7B35-DBAD-4465E87F5DD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54971A17-7E8E-324A-B95D-64C1C33E58D8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Agenda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3CFEC638-49F3-3C60-E4C3-770AD31234AA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4081E1E-B33B-D3C2-7AF7-705F40EB97B1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F1E95F8-EE10-9BDB-CE49-7D9851DB7F22}"/>
              </a:ext>
            </a:extLst>
          </p:cNvPr>
          <p:cNvSpPr/>
          <p:nvPr/>
        </p:nvSpPr>
        <p:spPr>
          <a:xfrm>
            <a:off x="751825" y="1200057"/>
            <a:ext cx="7727157" cy="38612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</a:t>
            </a: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1 - Build </a:t>
            </a: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&amp; Manage a Data Infrastructure – Kayak Project 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BD247351-B3E2-64AF-62A1-12AE53C7E003}"/>
              </a:ext>
            </a:extLst>
          </p:cNvPr>
          <p:cNvSpPr/>
          <p:nvPr/>
        </p:nvSpPr>
        <p:spPr>
          <a:xfrm>
            <a:off x="751825" y="1687068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BCA48287-731C-2942-B668-AEB0985FF935}"/>
              </a:ext>
            </a:extLst>
          </p:cNvPr>
          <p:cNvSpPr/>
          <p:nvPr/>
        </p:nvSpPr>
        <p:spPr>
          <a:xfrm>
            <a:off x="751825" y="1721480"/>
            <a:ext cx="7727157" cy="386125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Block 3 – Unsupervised Machine Learning – Uber Pickups Project</a:t>
            </a:r>
          </a:p>
        </p:txBody>
      </p:sp>
    </p:spTree>
    <p:extLst>
      <p:ext uri="{BB962C8B-B14F-4D97-AF65-F5344CB8AC3E}">
        <p14:creationId xmlns:p14="http://schemas.microsoft.com/office/powerpoint/2010/main" val="153292086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1C9A9092-C107-D9E0-E9F8-ED0E8E1E2E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2D04710C-FFDE-9078-D801-1A93A0666AED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397003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Analysis confirmed that DBSCAN is the best model to use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73CAD577-0F72-CBF4-5B11-E5C410D5BC1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2D0A98B0-5388-A0DD-D325-4D8AD5A34A7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24107D86-7F03-2494-2874-9626EEB9317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3C2290A-5FAE-C3D7-FC4D-00FCE6900DCE}"/>
              </a:ext>
            </a:extLst>
          </p:cNvPr>
          <p:cNvSpPr txBox="1"/>
          <p:nvPr/>
        </p:nvSpPr>
        <p:spPr>
          <a:xfrm>
            <a:off x="498089" y="1336836"/>
            <a:ext cx="3947531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2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Kmeans Clustering</a:t>
            </a:r>
            <a:endParaRPr lang="en-US" dirty="0"/>
          </a:p>
        </p:txBody>
      </p:sp>
      <p:sp>
        <p:nvSpPr>
          <p:cNvPr id="8" name="ZoneTexte 7">
            <a:extLst>
              <a:ext uri="{FF2B5EF4-FFF2-40B4-BE49-F238E27FC236}">
                <a16:creationId xmlns:a16="http://schemas.microsoft.com/office/drawing/2014/main" id="{155FC3D3-2AAF-0472-F718-4D0ED7C960F3}"/>
              </a:ext>
            </a:extLst>
          </p:cNvPr>
          <p:cNvSpPr txBox="1"/>
          <p:nvPr/>
        </p:nvSpPr>
        <p:spPr>
          <a:xfrm>
            <a:off x="4728118" y="1336836"/>
            <a:ext cx="3947531" cy="27699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algn="ctr">
              <a:defRPr sz="12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  <a:cs typeface="+mn-cs"/>
              </a:defRPr>
            </a:lvl1pPr>
            <a:lvl2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>
              <a:defRPr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/>
              <a:t>DBScan</a:t>
            </a:r>
            <a:endParaRPr lang="en-US" dirty="0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CB56B720-5CB4-6DA5-5B07-8CA3E59175A8}"/>
              </a:ext>
            </a:extLst>
          </p:cNvPr>
          <p:cNvSpPr/>
          <p:nvPr/>
        </p:nvSpPr>
        <p:spPr>
          <a:xfrm>
            <a:off x="498089" y="1631566"/>
            <a:ext cx="334535" cy="6169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Details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E0C24B66-B759-FE38-6FA5-2F80425D9094}"/>
              </a:ext>
            </a:extLst>
          </p:cNvPr>
          <p:cNvSpPr/>
          <p:nvPr/>
        </p:nvSpPr>
        <p:spPr>
          <a:xfrm>
            <a:off x="498089" y="2327462"/>
            <a:ext cx="334535" cy="2493102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Cluster Overview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F4B2703F-6B9C-5055-142D-5C4328AC4484}"/>
              </a:ext>
            </a:extLst>
          </p:cNvPr>
          <p:cNvSpPr txBox="1"/>
          <p:nvPr/>
        </p:nvSpPr>
        <p:spPr>
          <a:xfrm>
            <a:off x="901689" y="1663052"/>
            <a:ext cx="3543931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Elbow and silhouette methods to get the optimal number of clusters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9 clusters seems to be the best for April 30</a:t>
            </a:r>
            <a:r>
              <a:rPr lang="en-US" sz="1000" baseline="30000" dirty="0">
                <a:latin typeface="Inter SemiBold" panose="020B0604020202020204" charset="0"/>
                <a:ea typeface="Inter SemiBold" panose="020B0604020202020204" charset="0"/>
              </a:rPr>
              <a:t>th</a:t>
            </a: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 </a:t>
            </a:r>
          </a:p>
        </p:txBody>
      </p:sp>
      <p:pic>
        <p:nvPicPr>
          <p:cNvPr id="19" name="Image 18">
            <a:extLst>
              <a:ext uri="{FF2B5EF4-FFF2-40B4-BE49-F238E27FC236}">
                <a16:creationId xmlns:a16="http://schemas.microsoft.com/office/drawing/2014/main" id="{94FD4966-BD60-A30B-564B-0E122229E145}"/>
              </a:ext>
            </a:extLst>
          </p:cNvPr>
          <p:cNvPicPr>
            <a:picLocks noChangeAspect="1"/>
          </p:cNvPicPr>
          <p:nvPr/>
        </p:nvPicPr>
        <p:blipFill>
          <a:blip r:embed="rId5"/>
          <a:srcRect l="7113" t="13288" b="3525"/>
          <a:stretch/>
        </p:blipFill>
        <p:spPr>
          <a:xfrm>
            <a:off x="943198" y="2266346"/>
            <a:ext cx="3442950" cy="2546754"/>
          </a:xfrm>
          <a:prstGeom prst="rect">
            <a:avLst/>
          </a:prstGeom>
        </p:spPr>
      </p:pic>
      <p:sp>
        <p:nvSpPr>
          <p:cNvPr id="21" name="Rectangle 20">
            <a:extLst>
              <a:ext uri="{FF2B5EF4-FFF2-40B4-BE49-F238E27FC236}">
                <a16:creationId xmlns:a16="http://schemas.microsoft.com/office/drawing/2014/main" id="{D3663C63-04E9-4F3D-2B21-094A94AE4F36}"/>
              </a:ext>
            </a:extLst>
          </p:cNvPr>
          <p:cNvSpPr/>
          <p:nvPr/>
        </p:nvSpPr>
        <p:spPr>
          <a:xfrm>
            <a:off x="4728118" y="2327462"/>
            <a:ext cx="334535" cy="241272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Cluster Center Overview</a:t>
            </a:r>
          </a:p>
        </p:txBody>
      </p:sp>
      <p:sp>
        <p:nvSpPr>
          <p:cNvPr id="22" name="ZoneTexte 21">
            <a:extLst>
              <a:ext uri="{FF2B5EF4-FFF2-40B4-BE49-F238E27FC236}">
                <a16:creationId xmlns:a16="http://schemas.microsoft.com/office/drawing/2014/main" id="{4BFDEBCD-1353-DCE6-49C7-4FD476B0C65A}"/>
              </a:ext>
            </a:extLst>
          </p:cNvPr>
          <p:cNvSpPr txBox="1"/>
          <p:nvPr/>
        </p:nvSpPr>
        <p:spPr>
          <a:xfrm>
            <a:off x="5211843" y="1745297"/>
            <a:ext cx="354393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Parameters :  Epsilon = 0.1 /  Min Sample = 10</a:t>
            </a:r>
          </a:p>
          <a:p>
            <a:pPr marL="90488" indent="-90488">
              <a:buFont typeface="Arial" panose="020B0604020202020204" pitchFamily="34" charset="0"/>
              <a:buChar char="•"/>
              <a:tabLst>
                <a:tab pos="90488" algn="l"/>
              </a:tabLst>
            </a:pPr>
            <a:r>
              <a:rPr lang="en-US" sz="1000" dirty="0">
                <a:latin typeface="Inter SemiBold" panose="020B0604020202020204" charset="0"/>
                <a:ea typeface="Inter SemiBold" panose="020B0604020202020204" charset="0"/>
              </a:rPr>
              <a:t>6 clusters + outliers </a:t>
            </a:r>
          </a:p>
        </p:txBody>
      </p:sp>
      <p:pic>
        <p:nvPicPr>
          <p:cNvPr id="24" name="Image 23">
            <a:extLst>
              <a:ext uri="{FF2B5EF4-FFF2-40B4-BE49-F238E27FC236}">
                <a16:creationId xmlns:a16="http://schemas.microsoft.com/office/drawing/2014/main" id="{CCD8EE66-1671-27F1-468E-4134BA9B546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48605" y="2378374"/>
            <a:ext cx="3591578" cy="2322698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E07A2E8B-F9A0-07B2-7199-DA2777274193}"/>
              </a:ext>
            </a:extLst>
          </p:cNvPr>
          <p:cNvSpPr/>
          <p:nvPr/>
        </p:nvSpPr>
        <p:spPr>
          <a:xfrm>
            <a:off x="5319520" y="4555693"/>
            <a:ext cx="3462359" cy="290757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Best model to handle variability in cluster location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D1848399-7CFF-8286-1ADD-5DABD4A81EB6}"/>
              </a:ext>
            </a:extLst>
          </p:cNvPr>
          <p:cNvSpPr/>
          <p:nvPr/>
        </p:nvSpPr>
        <p:spPr>
          <a:xfrm>
            <a:off x="4728118" y="1631566"/>
            <a:ext cx="334535" cy="616971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vert270" rtlCol="0" anchor="ctr"/>
          <a:lstStyle/>
          <a:p>
            <a:pPr algn="ctr"/>
            <a:r>
              <a:rPr lang="en-US" sz="10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Details</a:t>
            </a:r>
          </a:p>
        </p:txBody>
      </p:sp>
    </p:spTree>
    <p:extLst>
      <p:ext uri="{BB962C8B-B14F-4D97-AF65-F5344CB8AC3E}">
        <p14:creationId xmlns:p14="http://schemas.microsoft.com/office/powerpoint/2010/main" val="281207133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3F807CD-BAAF-02F7-57FA-1BCC46D74BB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7E649CDC-6FD3-61E3-24DF-DD335014D5FE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3 steps to define the hot zone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DE3D8B2E-0EC1-2419-6C3B-025722ACC96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159038F7-B79B-515D-E6DA-94BB0CB7AD84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D61C258-5E40-B200-A57B-7CA7F16C8C14}"/>
              </a:ext>
            </a:extLst>
          </p:cNvPr>
          <p:cNvSpPr/>
          <p:nvPr/>
        </p:nvSpPr>
        <p:spPr>
          <a:xfrm>
            <a:off x="2848642" y="1677321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Exploratory Data Analysis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F8EFB6A-9358-C371-305F-B9F21C01DF00}"/>
              </a:ext>
            </a:extLst>
          </p:cNvPr>
          <p:cNvSpPr/>
          <p:nvPr/>
        </p:nvSpPr>
        <p:spPr>
          <a:xfrm>
            <a:off x="2848642" y="2504338"/>
            <a:ext cx="2861454" cy="621859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Model Selection</a:t>
            </a: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CC8C629C-7F67-A78F-D275-DE8083072FBA}"/>
              </a:ext>
            </a:extLst>
          </p:cNvPr>
          <p:cNvSpPr/>
          <p:nvPr/>
        </p:nvSpPr>
        <p:spPr>
          <a:xfrm>
            <a:off x="2848642" y="3325048"/>
            <a:ext cx="2861454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Real Time “Hot-Zone” </a:t>
            </a:r>
            <a:r>
              <a:rPr lang="en-US" sz="160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Recommendation </a:t>
            </a:r>
            <a:endParaRPr lang="en-US" sz="16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450823C8-703F-8F7F-9521-110B87F43789}"/>
              </a:ext>
            </a:extLst>
          </p:cNvPr>
          <p:cNvSpPr/>
          <p:nvPr/>
        </p:nvSpPr>
        <p:spPr>
          <a:xfrm>
            <a:off x="2754051" y="1639485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A91D9DAC-CA85-6467-47EE-6DA26A6E49A5}"/>
              </a:ext>
            </a:extLst>
          </p:cNvPr>
          <p:cNvSpPr/>
          <p:nvPr/>
        </p:nvSpPr>
        <p:spPr>
          <a:xfrm>
            <a:off x="2754051" y="2466502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C9F0E2F4-7306-36F5-0ACC-A49FA3163468}"/>
              </a:ext>
            </a:extLst>
          </p:cNvPr>
          <p:cNvSpPr/>
          <p:nvPr/>
        </p:nvSpPr>
        <p:spPr>
          <a:xfrm>
            <a:off x="2754051" y="3293518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18BCA621-1E87-DF51-7BD9-38DE7F83ADD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7843534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001C8053-3E45-4ABE-23E7-07374AF9E0D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FBE7B9B0-2481-D990-E7C9-67B72F747B7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Hot zones are dynamically calculated with the </a:t>
            </a:r>
            <a:r>
              <a:rPr lang="en-US" sz="2000" dirty="0" err="1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DBScan</a:t>
            </a: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 algorithm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38D1409-917E-B94E-A9A8-0BE2FD40283B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7C3CF08C-E4CE-8056-BFA8-4EA0558CBD6C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3020CD62-CAC3-64DB-4F66-AD62F2EA01F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4" name="Groupe 3">
            <a:extLst>
              <a:ext uri="{FF2B5EF4-FFF2-40B4-BE49-F238E27FC236}">
                <a16:creationId xmlns:a16="http://schemas.microsoft.com/office/drawing/2014/main" id="{DEAED5A3-AC1F-01A1-E144-FB6C860B31CB}"/>
              </a:ext>
            </a:extLst>
          </p:cNvPr>
          <p:cNvGrpSpPr/>
          <p:nvPr/>
        </p:nvGrpSpPr>
        <p:grpSpPr>
          <a:xfrm>
            <a:off x="498090" y="1336836"/>
            <a:ext cx="4759006" cy="281081"/>
            <a:chOff x="498089" y="1396308"/>
            <a:chExt cx="2706029" cy="281081"/>
          </a:xfrm>
        </p:grpSpPr>
        <p:sp>
          <p:nvSpPr>
            <p:cNvPr id="5" name="ZoneTexte 4">
              <a:extLst>
                <a:ext uri="{FF2B5EF4-FFF2-40B4-BE49-F238E27FC236}">
                  <a16:creationId xmlns:a16="http://schemas.microsoft.com/office/drawing/2014/main" id="{634F2897-F9E9-62E4-8ADD-B93E9A1FEE13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Plot_hot_zone</a:t>
              </a:r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 function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6" name="Connecteur droit 5">
              <a:extLst>
                <a:ext uri="{FF2B5EF4-FFF2-40B4-BE49-F238E27FC236}">
                  <a16:creationId xmlns:a16="http://schemas.microsoft.com/office/drawing/2014/main" id="{C5B8D514-0EDC-9BAC-8675-3279C72ECAB3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Triangle isocèle 29">
            <a:extLst>
              <a:ext uri="{FF2B5EF4-FFF2-40B4-BE49-F238E27FC236}">
                <a16:creationId xmlns:a16="http://schemas.microsoft.com/office/drawing/2014/main" id="{21AA2DF8-A8F0-2ABB-D3DB-766BB44F2B32}"/>
              </a:ext>
            </a:extLst>
          </p:cNvPr>
          <p:cNvSpPr/>
          <p:nvPr/>
        </p:nvSpPr>
        <p:spPr>
          <a:xfrm rot="5400000">
            <a:off x="5148773" y="2971102"/>
            <a:ext cx="1305458" cy="180131"/>
          </a:xfrm>
          <a:prstGeom prst="triangl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000" dirty="0">
              <a:solidFill>
                <a:srgbClr val="0E3449"/>
              </a:solidFill>
              <a:latin typeface="Inter SemiBold" panose="020B0604020202020204" charset="0"/>
              <a:ea typeface="Inter SemiBold" panose="020B0604020202020204" charset="0"/>
            </a:endParaRPr>
          </a:p>
        </p:txBody>
      </p:sp>
      <p:grpSp>
        <p:nvGrpSpPr>
          <p:cNvPr id="10" name="Groupe 9">
            <a:extLst>
              <a:ext uri="{FF2B5EF4-FFF2-40B4-BE49-F238E27FC236}">
                <a16:creationId xmlns:a16="http://schemas.microsoft.com/office/drawing/2014/main" id="{B878B257-F038-10E9-C5AE-4C608D8A0113}"/>
              </a:ext>
            </a:extLst>
          </p:cNvPr>
          <p:cNvGrpSpPr/>
          <p:nvPr/>
        </p:nvGrpSpPr>
        <p:grpSpPr>
          <a:xfrm>
            <a:off x="498090" y="1755253"/>
            <a:ext cx="4694309" cy="461665"/>
            <a:chOff x="562787" y="1755253"/>
            <a:chExt cx="4694309" cy="461665"/>
          </a:xfrm>
        </p:grpSpPr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88D1D9AC-D74E-CE7E-01ED-FE340D897024}"/>
                </a:ext>
              </a:extLst>
            </p:cNvPr>
            <p:cNvSpPr txBox="1"/>
            <p:nvPr/>
          </p:nvSpPr>
          <p:spPr>
            <a:xfrm>
              <a:off x="1994673" y="1755253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pPr rtl="0">
                <a:buSzPts val="1000"/>
                <a:buFont typeface="Arial" panose="020B0604020202020204" pitchFamily="34" charset="0"/>
                <a:buChar char="•"/>
              </a:pPr>
              <a:r>
                <a:rPr lang="en-US" sz="1200" dirty="0"/>
                <a:t>D</a:t>
              </a:r>
              <a:r>
                <a:rPr lang="en-US" sz="1200" b="0" i="0" u="none" strike="noStrike" baseline="0">
                  <a:solidFill>
                    <a:srgbClr val="000000"/>
                  </a:solidFill>
                  <a:latin typeface="Inter SemiBold" panose="020B0604020202020204" charset="0"/>
                </a:rPr>
                <a:t>ataset</a:t>
              </a:r>
              <a:r>
                <a:rPr lang="en-US" sz="1200" b="0" i="0" u="none" strike="noStrike" baseline="0" dirty="0">
                  <a:solidFill>
                    <a:srgbClr val="000000"/>
                  </a:solidFill>
                  <a:latin typeface="Inter SemiBold" panose="020B0604020202020204" charset="0"/>
                </a:rPr>
                <a:t>, day of the week, hour, </a:t>
              </a:r>
              <a:r>
                <a:rPr lang="en-US" sz="1200" b="0" i="0" u="none" strike="noStrike" baseline="0" dirty="0" err="1">
                  <a:solidFill>
                    <a:srgbClr val="000000"/>
                  </a:solidFill>
                  <a:latin typeface="Inter SemiBold" panose="020B0604020202020204" charset="0"/>
                </a:rPr>
                <a:t>dbscan</a:t>
              </a:r>
              <a:r>
                <a:rPr lang="en-US" sz="1200" b="0" i="0" u="none" strike="noStrike" baseline="0" dirty="0">
                  <a:solidFill>
                    <a:srgbClr val="000000"/>
                  </a:solidFill>
                  <a:latin typeface="Inter SemiBold" panose="020B0604020202020204" charset="0"/>
                </a:rPr>
                <a:t> parameters</a:t>
              </a:r>
            </a:p>
          </p:txBody>
        </p:sp>
        <p:sp>
          <p:nvSpPr>
            <p:cNvPr id="16" name="ZoneTexte 15">
              <a:extLst>
                <a:ext uri="{FF2B5EF4-FFF2-40B4-BE49-F238E27FC236}">
                  <a16:creationId xmlns:a16="http://schemas.microsoft.com/office/drawing/2014/main" id="{4AEDAE0B-0A2A-0265-B9F1-D672DFE978FB}"/>
                </a:ext>
              </a:extLst>
            </p:cNvPr>
            <p:cNvSpPr txBox="1"/>
            <p:nvPr/>
          </p:nvSpPr>
          <p:spPr>
            <a:xfrm>
              <a:off x="562787" y="1760778"/>
              <a:ext cx="1257805" cy="45061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Input</a:t>
              </a:r>
            </a:p>
          </p:txBody>
        </p:sp>
      </p:grpSp>
      <p:grpSp>
        <p:nvGrpSpPr>
          <p:cNvPr id="18" name="Groupe 17">
            <a:extLst>
              <a:ext uri="{FF2B5EF4-FFF2-40B4-BE49-F238E27FC236}">
                <a16:creationId xmlns:a16="http://schemas.microsoft.com/office/drawing/2014/main" id="{2498D6BA-7F6E-65DA-D331-4B182771D163}"/>
              </a:ext>
            </a:extLst>
          </p:cNvPr>
          <p:cNvGrpSpPr/>
          <p:nvPr/>
        </p:nvGrpSpPr>
        <p:grpSpPr>
          <a:xfrm>
            <a:off x="498090" y="2396687"/>
            <a:ext cx="4694309" cy="461665"/>
            <a:chOff x="562787" y="2302508"/>
            <a:chExt cx="4694309" cy="461665"/>
          </a:xfrm>
        </p:grpSpPr>
        <p:sp>
          <p:nvSpPr>
            <p:cNvPr id="19" name="ZoneTexte 18">
              <a:extLst>
                <a:ext uri="{FF2B5EF4-FFF2-40B4-BE49-F238E27FC236}">
                  <a16:creationId xmlns:a16="http://schemas.microsoft.com/office/drawing/2014/main" id="{CABD608E-7958-1B0E-1100-AA73740F974B}"/>
                </a:ext>
              </a:extLst>
            </p:cNvPr>
            <p:cNvSpPr txBox="1"/>
            <p:nvPr/>
          </p:nvSpPr>
          <p:spPr>
            <a:xfrm>
              <a:off x="1994673" y="2302508"/>
              <a:ext cx="3262423" cy="461665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For any given hours, would calculate the clusters center and plot them</a:t>
              </a:r>
            </a:p>
          </p:txBody>
        </p:sp>
        <p:sp>
          <p:nvSpPr>
            <p:cNvPr id="21" name="ZoneTexte 20">
              <a:extLst>
                <a:ext uri="{FF2B5EF4-FFF2-40B4-BE49-F238E27FC236}">
                  <a16:creationId xmlns:a16="http://schemas.microsoft.com/office/drawing/2014/main" id="{19956AE3-EA0F-6977-FBE0-B57E722BABD7}"/>
                </a:ext>
              </a:extLst>
            </p:cNvPr>
            <p:cNvSpPr txBox="1"/>
            <p:nvPr/>
          </p:nvSpPr>
          <p:spPr>
            <a:xfrm>
              <a:off x="562787" y="2347135"/>
              <a:ext cx="1257805" cy="372409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Calculation</a:t>
              </a:r>
            </a:p>
          </p:txBody>
        </p:sp>
      </p:grpSp>
      <p:grpSp>
        <p:nvGrpSpPr>
          <p:cNvPr id="22" name="Groupe 21">
            <a:extLst>
              <a:ext uri="{FF2B5EF4-FFF2-40B4-BE49-F238E27FC236}">
                <a16:creationId xmlns:a16="http://schemas.microsoft.com/office/drawing/2014/main" id="{A7681A0B-5502-C961-4C70-F0A2AD937C30}"/>
              </a:ext>
            </a:extLst>
          </p:cNvPr>
          <p:cNvGrpSpPr/>
          <p:nvPr/>
        </p:nvGrpSpPr>
        <p:grpSpPr>
          <a:xfrm>
            <a:off x="498090" y="3038121"/>
            <a:ext cx="4694309" cy="495677"/>
            <a:chOff x="562787" y="2840222"/>
            <a:chExt cx="4694309" cy="495677"/>
          </a:xfrm>
        </p:grpSpPr>
        <p:sp>
          <p:nvSpPr>
            <p:cNvPr id="24" name="ZoneTexte 23">
              <a:extLst>
                <a:ext uri="{FF2B5EF4-FFF2-40B4-BE49-F238E27FC236}">
                  <a16:creationId xmlns:a16="http://schemas.microsoft.com/office/drawing/2014/main" id="{5DE7B064-6852-C4CD-1569-6FB4D7EF6732}"/>
                </a:ext>
              </a:extLst>
            </p:cNvPr>
            <p:cNvSpPr txBox="1"/>
            <p:nvPr/>
          </p:nvSpPr>
          <p:spPr>
            <a:xfrm>
              <a:off x="1994673" y="2949560"/>
              <a:ext cx="3262423" cy="276999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A map with the hot zones of this hour </a:t>
              </a:r>
            </a:p>
          </p:txBody>
        </p:sp>
        <p:sp>
          <p:nvSpPr>
            <p:cNvPr id="31" name="ZoneTexte 30">
              <a:extLst>
                <a:ext uri="{FF2B5EF4-FFF2-40B4-BE49-F238E27FC236}">
                  <a16:creationId xmlns:a16="http://schemas.microsoft.com/office/drawing/2014/main" id="{98C4A701-8AE9-EFEC-DBB6-DC59A9042329}"/>
                </a:ext>
              </a:extLst>
            </p:cNvPr>
            <p:cNvSpPr txBox="1"/>
            <p:nvPr/>
          </p:nvSpPr>
          <p:spPr>
            <a:xfrm>
              <a:off x="562787" y="2840222"/>
              <a:ext cx="1257805" cy="4956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Output</a:t>
              </a:r>
            </a:p>
          </p:txBody>
        </p:sp>
      </p:grpSp>
      <p:grpSp>
        <p:nvGrpSpPr>
          <p:cNvPr id="64" name="Groupe 63">
            <a:extLst>
              <a:ext uri="{FF2B5EF4-FFF2-40B4-BE49-F238E27FC236}">
                <a16:creationId xmlns:a16="http://schemas.microsoft.com/office/drawing/2014/main" id="{D715DFE8-CAF7-787D-63DC-7198D1722425}"/>
              </a:ext>
            </a:extLst>
          </p:cNvPr>
          <p:cNvGrpSpPr/>
          <p:nvPr/>
        </p:nvGrpSpPr>
        <p:grpSpPr>
          <a:xfrm>
            <a:off x="498090" y="3713568"/>
            <a:ext cx="4694309" cy="646331"/>
            <a:chOff x="562787" y="3848908"/>
            <a:chExt cx="4694309" cy="646331"/>
          </a:xfrm>
        </p:grpSpPr>
        <p:sp>
          <p:nvSpPr>
            <p:cNvPr id="65" name="ZoneTexte 64">
              <a:extLst>
                <a:ext uri="{FF2B5EF4-FFF2-40B4-BE49-F238E27FC236}">
                  <a16:creationId xmlns:a16="http://schemas.microsoft.com/office/drawing/2014/main" id="{5E39C271-F736-BC2C-1401-042F818BB23E}"/>
                </a:ext>
              </a:extLst>
            </p:cNvPr>
            <p:cNvSpPr txBox="1"/>
            <p:nvPr/>
          </p:nvSpPr>
          <p:spPr>
            <a:xfrm>
              <a:off x="1994673" y="3848908"/>
              <a:ext cx="3262423" cy="64633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L="90488" indent="-90488">
                <a:buFont typeface="Arial" panose="020B0604020202020204" pitchFamily="34" charset="0"/>
                <a:buChar char="•"/>
                <a:tabLst>
                  <a:tab pos="90488" algn="l"/>
                </a:tabLst>
                <a:defRPr>
                  <a:solidFill>
                    <a:srgbClr val="000000"/>
                  </a:solidFill>
                  <a:latin typeface="Inter SemiBold" panose="020B0604020202020204" charset="0"/>
                  <a:ea typeface="Inter SemiBold" panose="020B0604020202020204" charset="0"/>
                  <a:cs typeface="Arial"/>
                </a:defRPr>
              </a:lvl1pPr>
              <a:lvl2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2pPr>
              <a:lvl3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3pPr>
              <a:lvl4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4pPr>
              <a:lvl5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5pPr>
              <a:lvl6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6pPr>
              <a:lvl7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7pPr>
              <a:lvl8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8pPr>
              <a:lvl9pPr>
                <a:defRPr>
                  <a:solidFill>
                    <a:srgbClr val="000000"/>
                  </a:solidFill>
                  <a:latin typeface="Arial"/>
                  <a:ea typeface="Arial"/>
                  <a:cs typeface="Arial"/>
                </a:defRPr>
              </a:lvl9pPr>
            </a:lstStyle>
            <a:p>
              <a:r>
                <a:rPr lang="en-US" sz="1200" dirty="0"/>
                <a:t>For a given day, the evolution of hot spots can be shown by looping over different hours</a:t>
              </a:r>
            </a:p>
          </p:txBody>
        </p:sp>
        <p:sp>
          <p:nvSpPr>
            <p:cNvPr id="67" name="ZoneTexte 66">
              <a:extLst>
                <a:ext uri="{FF2B5EF4-FFF2-40B4-BE49-F238E27FC236}">
                  <a16:creationId xmlns:a16="http://schemas.microsoft.com/office/drawing/2014/main" id="{D574422B-E6BA-902E-EAE2-B61BF114AAEB}"/>
                </a:ext>
              </a:extLst>
            </p:cNvPr>
            <p:cNvSpPr txBox="1"/>
            <p:nvPr/>
          </p:nvSpPr>
          <p:spPr>
            <a:xfrm>
              <a:off x="562787" y="3924235"/>
              <a:ext cx="1257805" cy="495677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algn="ctr">
                <a:defRPr sz="160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defRPr>
              </a:lvl1pPr>
              <a:lvl2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>
                <a:defRPr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1200" dirty="0"/>
                <a:t>Real-time visualization</a:t>
              </a:r>
            </a:p>
          </p:txBody>
        </p:sp>
      </p:grpSp>
      <p:sp>
        <p:nvSpPr>
          <p:cNvPr id="69" name="Rectangle 68">
            <a:extLst>
              <a:ext uri="{FF2B5EF4-FFF2-40B4-BE49-F238E27FC236}">
                <a16:creationId xmlns:a16="http://schemas.microsoft.com/office/drawing/2014/main" id="{55286CE0-14A5-B720-4C02-81945977E15B}"/>
              </a:ext>
            </a:extLst>
          </p:cNvPr>
          <p:cNvSpPr/>
          <p:nvPr/>
        </p:nvSpPr>
        <p:spPr>
          <a:xfrm>
            <a:off x="6044588" y="2445921"/>
            <a:ext cx="2601322" cy="1214569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Hot zones can be dynamically calculated and provided to the drivers at any given day and time of the week</a:t>
            </a:r>
          </a:p>
        </p:txBody>
      </p:sp>
    </p:spTree>
    <p:extLst>
      <p:ext uri="{BB962C8B-B14F-4D97-AF65-F5344CB8AC3E}">
        <p14:creationId xmlns:p14="http://schemas.microsoft.com/office/powerpoint/2010/main" val="15523949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6C21EB03-CBA5-75FE-0A5A-A1DCA2010E9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EB1904A0-B466-CEF3-A1E0-BB530BCD5057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6576019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The hot zone are changing </a:t>
            </a:r>
            <a:r>
              <a:rPr lang="en-US" sz="20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every hour of the day</a:t>
            </a:r>
            <a:endParaRPr lang="en-US" sz="20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D5EFB4A7-429B-A76F-CEED-B5D232AB281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58649C8E-DDB4-497F-A4FE-1316227D3DD8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2" descr="Le nouveau logo Uber ne transporte personne !">
            <a:extLst>
              <a:ext uri="{FF2B5EF4-FFF2-40B4-BE49-F238E27FC236}">
                <a16:creationId xmlns:a16="http://schemas.microsoft.com/office/drawing/2014/main" id="{6CDA63DC-B022-BA53-2D5E-435526FB59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8903" t="16798" r="20554" b="17764"/>
          <a:stretch/>
        </p:blipFill>
        <p:spPr bwMode="auto">
          <a:xfrm>
            <a:off x="7924641" y="482852"/>
            <a:ext cx="909631" cy="60536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7" name="Groupe 6">
            <a:extLst>
              <a:ext uri="{FF2B5EF4-FFF2-40B4-BE49-F238E27FC236}">
                <a16:creationId xmlns:a16="http://schemas.microsoft.com/office/drawing/2014/main" id="{71F55E34-D062-5F6B-E2AF-DE354B56AB3D}"/>
              </a:ext>
            </a:extLst>
          </p:cNvPr>
          <p:cNvGrpSpPr/>
          <p:nvPr/>
        </p:nvGrpSpPr>
        <p:grpSpPr>
          <a:xfrm>
            <a:off x="296392" y="1336836"/>
            <a:ext cx="8379258" cy="281081"/>
            <a:chOff x="498089" y="1396308"/>
            <a:chExt cx="2706029" cy="281081"/>
          </a:xfrm>
        </p:grpSpPr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5E96A8BE-4D34-522F-ED88-C9DD8568F53D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Evolution of hot zones for a Saturday at 12am, 6am, 12pm, 6pm</a:t>
              </a:r>
              <a:endParaRPr lang="en-US" sz="10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D48AC66D-12F0-68B7-6885-B5F18312D91E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1" name="Groupe 10">
            <a:extLst>
              <a:ext uri="{FF2B5EF4-FFF2-40B4-BE49-F238E27FC236}">
                <a16:creationId xmlns:a16="http://schemas.microsoft.com/office/drawing/2014/main" id="{3DC52ACB-23B9-FC8C-8E5B-9B650D010F2B}"/>
              </a:ext>
            </a:extLst>
          </p:cNvPr>
          <p:cNvGrpSpPr/>
          <p:nvPr/>
        </p:nvGrpSpPr>
        <p:grpSpPr>
          <a:xfrm>
            <a:off x="307000" y="2193911"/>
            <a:ext cx="1934659" cy="1882985"/>
            <a:chOff x="307000" y="2193911"/>
            <a:chExt cx="1934659" cy="1882985"/>
          </a:xfrm>
        </p:grpSpPr>
        <p:pic>
          <p:nvPicPr>
            <p:cNvPr id="13" name="Image 12">
              <a:extLst>
                <a:ext uri="{FF2B5EF4-FFF2-40B4-BE49-F238E27FC236}">
                  <a16:creationId xmlns:a16="http://schemas.microsoft.com/office/drawing/2014/main" id="{1D7D17BE-71B4-755C-4818-4F55F6063FD7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rcRect l="20823" t="12835" r="20937" b="8054"/>
            <a:stretch>
              <a:fillRect/>
            </a:stretch>
          </p:blipFill>
          <p:spPr>
            <a:xfrm>
              <a:off x="337188" y="2399989"/>
              <a:ext cx="1874282" cy="1676907"/>
            </a:xfrm>
            <a:prstGeom prst="rect">
              <a:avLst/>
            </a:prstGeom>
          </p:spPr>
        </p:pic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5043C41B-AC7B-B495-F07B-4D715A3DD799}"/>
                </a:ext>
              </a:extLst>
            </p:cNvPr>
            <p:cNvSpPr/>
            <p:nvPr/>
          </p:nvSpPr>
          <p:spPr>
            <a:xfrm>
              <a:off x="307000" y="2193911"/>
              <a:ext cx="1934659" cy="13298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12am</a:t>
              </a:r>
            </a:p>
          </p:txBody>
        </p:sp>
      </p:grpSp>
      <p:grpSp>
        <p:nvGrpSpPr>
          <p:cNvPr id="14" name="Groupe 13">
            <a:extLst>
              <a:ext uri="{FF2B5EF4-FFF2-40B4-BE49-F238E27FC236}">
                <a16:creationId xmlns:a16="http://schemas.microsoft.com/office/drawing/2014/main" id="{2478C24C-4007-FF8E-D401-D44818A36BCC}"/>
              </a:ext>
            </a:extLst>
          </p:cNvPr>
          <p:cNvGrpSpPr/>
          <p:nvPr/>
        </p:nvGrpSpPr>
        <p:grpSpPr>
          <a:xfrm>
            <a:off x="2400839" y="2193911"/>
            <a:ext cx="1934659" cy="1864974"/>
            <a:chOff x="2283775" y="2193911"/>
            <a:chExt cx="1934659" cy="1864974"/>
          </a:xfrm>
        </p:grpSpPr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73AC3392-9557-7BB8-4E3F-F7EB72B53999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rcRect l="20726" t="15171" r="20859" b="8806"/>
            <a:stretch>
              <a:fillRect/>
            </a:stretch>
          </p:blipFill>
          <p:spPr>
            <a:xfrm>
              <a:off x="2283775" y="2418000"/>
              <a:ext cx="1874285" cy="1640885"/>
            </a:xfrm>
            <a:prstGeom prst="rect">
              <a:avLst/>
            </a:prstGeom>
          </p:spPr>
        </p:pic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488653A2-F52E-7F67-6C91-2EBF68FF6A01}"/>
                </a:ext>
              </a:extLst>
            </p:cNvPr>
            <p:cNvSpPr/>
            <p:nvPr/>
          </p:nvSpPr>
          <p:spPr>
            <a:xfrm>
              <a:off x="2283775" y="2193911"/>
              <a:ext cx="1934659" cy="13298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6am</a:t>
              </a:r>
            </a:p>
          </p:txBody>
        </p:sp>
      </p:grpSp>
      <p:grpSp>
        <p:nvGrpSpPr>
          <p:cNvPr id="10" name="Groupe 9">
            <a:extLst>
              <a:ext uri="{FF2B5EF4-FFF2-40B4-BE49-F238E27FC236}">
                <a16:creationId xmlns:a16="http://schemas.microsoft.com/office/drawing/2014/main" id="{2DC59E63-50F1-17CE-3302-BF6B2DF43F16}"/>
              </a:ext>
            </a:extLst>
          </p:cNvPr>
          <p:cNvGrpSpPr/>
          <p:nvPr/>
        </p:nvGrpSpPr>
        <p:grpSpPr>
          <a:xfrm>
            <a:off x="4494678" y="2193911"/>
            <a:ext cx="1934660" cy="1870591"/>
            <a:chOff x="4296689" y="2193911"/>
            <a:chExt cx="1934660" cy="1870591"/>
          </a:xfrm>
        </p:grpSpPr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69A4DE23-A8E9-78BE-8450-5A3841A7988C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rcRect l="24642" t="20660" r="22599" b="10491"/>
            <a:stretch>
              <a:fillRect/>
            </a:stretch>
          </p:blipFill>
          <p:spPr>
            <a:xfrm>
              <a:off x="4350207" y="2412383"/>
              <a:ext cx="1874282" cy="1652119"/>
            </a:xfrm>
            <a:prstGeom prst="rect">
              <a:avLst/>
            </a:prstGeom>
          </p:spPr>
        </p:pic>
        <p:sp>
          <p:nvSpPr>
            <p:cNvPr id="28" name="Rectangle 27">
              <a:extLst>
                <a:ext uri="{FF2B5EF4-FFF2-40B4-BE49-F238E27FC236}">
                  <a16:creationId xmlns:a16="http://schemas.microsoft.com/office/drawing/2014/main" id="{BEB9F4D2-1196-6020-26F9-4D75EE3E0BC4}"/>
                </a:ext>
              </a:extLst>
            </p:cNvPr>
            <p:cNvSpPr/>
            <p:nvPr/>
          </p:nvSpPr>
          <p:spPr>
            <a:xfrm>
              <a:off x="4296689" y="2193911"/>
              <a:ext cx="1934660" cy="132974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12pm</a:t>
              </a:r>
            </a:p>
          </p:txBody>
        </p:sp>
      </p:grpSp>
      <p:grpSp>
        <p:nvGrpSpPr>
          <p:cNvPr id="2" name="Groupe 1">
            <a:extLst>
              <a:ext uri="{FF2B5EF4-FFF2-40B4-BE49-F238E27FC236}">
                <a16:creationId xmlns:a16="http://schemas.microsoft.com/office/drawing/2014/main" id="{36CF6552-9692-1B58-2A73-22310C926664}"/>
              </a:ext>
            </a:extLst>
          </p:cNvPr>
          <p:cNvGrpSpPr/>
          <p:nvPr/>
        </p:nvGrpSpPr>
        <p:grpSpPr>
          <a:xfrm>
            <a:off x="6588517" y="2193911"/>
            <a:ext cx="2128125" cy="1859121"/>
            <a:chOff x="6588517" y="2193911"/>
            <a:chExt cx="2128125" cy="1859121"/>
          </a:xfrm>
        </p:grpSpPr>
        <p:pic>
          <p:nvPicPr>
            <p:cNvPr id="23" name="Image 22">
              <a:extLst>
                <a:ext uri="{FF2B5EF4-FFF2-40B4-BE49-F238E27FC236}">
                  <a16:creationId xmlns:a16="http://schemas.microsoft.com/office/drawing/2014/main" id="{107C684B-D098-ECE3-7055-8F6A48DB0AB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rcRect l="27539" t="23991" r="18542" b="13132"/>
            <a:stretch>
              <a:fillRect/>
            </a:stretch>
          </p:blipFill>
          <p:spPr>
            <a:xfrm>
              <a:off x="6596842" y="2423852"/>
              <a:ext cx="2111475" cy="1629180"/>
            </a:xfrm>
            <a:prstGeom prst="rect">
              <a:avLst/>
            </a:prstGeom>
          </p:spPr>
        </p:pic>
        <p:sp>
          <p:nvSpPr>
            <p:cNvPr id="29" name="Rectangle 28">
              <a:extLst>
                <a:ext uri="{FF2B5EF4-FFF2-40B4-BE49-F238E27FC236}">
                  <a16:creationId xmlns:a16="http://schemas.microsoft.com/office/drawing/2014/main" id="{CBBE91DF-2013-C7CB-5503-2D608AD145C5}"/>
                </a:ext>
              </a:extLst>
            </p:cNvPr>
            <p:cNvSpPr/>
            <p:nvPr/>
          </p:nvSpPr>
          <p:spPr>
            <a:xfrm>
              <a:off x="6588517" y="2193911"/>
              <a:ext cx="2128125" cy="132986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6pm 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1754611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B4099AFA-26BF-3398-8B6E-8E7721E0E47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0B9758C9-58D1-D10D-3ADA-72C063DCD25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Q&amp;A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5EDA9C44-80E1-5E1D-B274-C3749EE901B9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8FBFF38A-2ADF-B4F9-8295-6F2F105665E4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7609882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DBD0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9"/>
          <p:cNvSpPr txBox="1">
            <a:spLocks noGrp="1"/>
          </p:cNvSpPr>
          <p:nvPr>
            <p:ph type="ctrTitle" idx="4294967295"/>
          </p:nvPr>
        </p:nvSpPr>
        <p:spPr>
          <a:xfrm>
            <a:off x="1235600" y="1742168"/>
            <a:ext cx="5315100" cy="69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fr" sz="5600" b="1">
                <a:solidFill>
                  <a:srgbClr val="0E3449"/>
                </a:solidFill>
                <a:latin typeface="Inter"/>
                <a:ea typeface="Inter"/>
                <a:cs typeface="Inter"/>
                <a:sym typeface="Inter"/>
              </a:rPr>
              <a:t>Thanks! </a:t>
            </a:r>
            <a:endParaRPr sz="5600" b="1">
              <a:solidFill>
                <a:srgbClr val="0E3449"/>
              </a:solidFill>
              <a:latin typeface="Inter"/>
              <a:ea typeface="Inter"/>
              <a:cs typeface="Inter"/>
              <a:sym typeface="Inter"/>
            </a:endParaRPr>
          </a:p>
        </p:txBody>
      </p:sp>
      <p:pic>
        <p:nvPicPr>
          <p:cNvPr id="111" name="Google Shape;111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18625" y="3006625"/>
            <a:ext cx="4599299" cy="213687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3" name="Google Shape;113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AB7C3DE-0DAD-8189-52AF-B730EAE39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A515ADEC-4106-844B-1BD2-3D4FB9EB7890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Project Reminder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282F051F-BB0C-5392-27E2-C02CF6A3CD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6AE7A10A-7C51-E049-C5C6-24DC28A8F41A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CA6F5865-16C8-59CD-6943-04FA2F2F13F9}"/>
              </a:ext>
            </a:extLst>
          </p:cNvPr>
          <p:cNvSpPr/>
          <p:nvPr/>
        </p:nvSpPr>
        <p:spPr>
          <a:xfrm>
            <a:off x="188754" y="1255527"/>
            <a:ext cx="921074" cy="1355201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Project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02E5D869-6B6B-FC52-6005-9B7067EBC4C1}"/>
              </a:ext>
            </a:extLst>
          </p:cNvPr>
          <p:cNvSpPr txBox="1"/>
          <p:nvPr/>
        </p:nvSpPr>
        <p:spPr>
          <a:xfrm>
            <a:off x="1227206" y="1394518"/>
            <a:ext cx="8162957" cy="107721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tabLst>
                <a:tab pos="90488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Kayak would like to create a holiday recommendation application based on : 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Weather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Hotels in the area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Based on real-time data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CD6C8B5C-041B-D4E2-1707-55789C7C4D88}"/>
              </a:ext>
            </a:extLst>
          </p:cNvPr>
          <p:cNvSpPr/>
          <p:nvPr/>
        </p:nvSpPr>
        <p:spPr>
          <a:xfrm>
            <a:off x="188754" y="2713287"/>
            <a:ext cx="921074" cy="1983710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6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Goal</a:t>
            </a:r>
          </a:p>
        </p:txBody>
      </p:sp>
      <p:sp>
        <p:nvSpPr>
          <p:cNvPr id="11" name="ZoneTexte 10">
            <a:extLst>
              <a:ext uri="{FF2B5EF4-FFF2-40B4-BE49-F238E27FC236}">
                <a16:creationId xmlns:a16="http://schemas.microsoft.com/office/drawing/2014/main" id="{8DA518BD-FFC6-9309-DC24-3636A12E223D}"/>
              </a:ext>
            </a:extLst>
          </p:cNvPr>
          <p:cNvSpPr txBox="1"/>
          <p:nvPr/>
        </p:nvSpPr>
        <p:spPr>
          <a:xfrm>
            <a:off x="1227206" y="2920312"/>
            <a:ext cx="7588871" cy="156966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>
              <a:tabLst>
                <a:tab pos="90488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Get the needed data as following: 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Scrape data from destinations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Get weather data  and hotels’ info from each destination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Store all the information above in a data lake</a:t>
            </a:r>
          </a:p>
          <a:p>
            <a:pPr marL="539750" lvl="2" indent="-171450">
              <a:buFont typeface="Wingdings" panose="05000000000000000000" pitchFamily="2" charset="2"/>
              <a:buChar char="§"/>
              <a:tabLst>
                <a:tab pos="360363" algn="l"/>
              </a:tabLst>
            </a:pP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Extract, transform and load cleaned data from your </a:t>
            </a:r>
            <a:r>
              <a:rPr lang="en-US" sz="1600" dirty="0" err="1">
                <a:latin typeface="Inter SemiBold" panose="020B0604020202020204" charset="0"/>
                <a:ea typeface="Inter SemiBold" panose="020B0604020202020204" charset="0"/>
              </a:rPr>
              <a:t>datalake</a:t>
            </a:r>
            <a:r>
              <a:rPr lang="en-US" sz="1600" dirty="0">
                <a:latin typeface="Inter SemiBold" panose="020B0604020202020204" charset="0"/>
                <a:ea typeface="Inter SemiBold" panose="020B0604020202020204" charset="0"/>
              </a:rPr>
              <a:t> to a data warehouse</a:t>
            </a:r>
          </a:p>
        </p:txBody>
      </p:sp>
      <p:pic>
        <p:nvPicPr>
          <p:cNvPr id="12" name="Picture 4" descr="Kayak Logo : histoire, signification de ...">
            <a:extLst>
              <a:ext uri="{FF2B5EF4-FFF2-40B4-BE49-F238E27FC236}">
                <a16:creationId xmlns:a16="http://schemas.microsoft.com/office/drawing/2014/main" id="{4E5157D0-63E8-BA32-9681-E45905444BA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7080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7256C03A-DFC5-9BAE-6CD2-37D395A105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5E8CABC0-A643-9391-DE73-08025115DBDA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4 building blocks for the data scraping model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5A219071-DE7C-4BD3-CE3F-1761DCFC925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FDC92F99-A12D-D795-84B1-4E367C2BCD56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A271E2B5-9FE5-4756-D998-DF333BF5525B}"/>
              </a:ext>
            </a:extLst>
          </p:cNvPr>
          <p:cNvSpPr/>
          <p:nvPr/>
        </p:nvSpPr>
        <p:spPr>
          <a:xfrm>
            <a:off x="452308" y="1671015"/>
            <a:ext cx="1776738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Geolocation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17B6A79F-A402-F384-286B-13008BA152C9}"/>
              </a:ext>
            </a:extLst>
          </p:cNvPr>
          <p:cNvSpPr/>
          <p:nvPr/>
        </p:nvSpPr>
        <p:spPr>
          <a:xfrm>
            <a:off x="452308" y="2349836"/>
            <a:ext cx="1776738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Weather Data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958D14F-D71B-56D2-946A-31813951DA53}"/>
              </a:ext>
            </a:extLst>
          </p:cNvPr>
          <p:cNvSpPr/>
          <p:nvPr/>
        </p:nvSpPr>
        <p:spPr>
          <a:xfrm>
            <a:off x="452308" y="3034963"/>
            <a:ext cx="1776738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Booking Website Scraping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E129CDA4-4A89-ABB2-4008-C1A232754546}"/>
              </a:ext>
            </a:extLst>
          </p:cNvPr>
          <p:cNvSpPr/>
          <p:nvPr/>
        </p:nvSpPr>
        <p:spPr>
          <a:xfrm>
            <a:off x="452308" y="3720091"/>
            <a:ext cx="1776738" cy="621859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Data Transformation &amp; Storage</a:t>
            </a: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614E93A3-8F32-42FB-A3F1-81107A901367}"/>
              </a:ext>
            </a:extLst>
          </p:cNvPr>
          <p:cNvSpPr/>
          <p:nvPr/>
        </p:nvSpPr>
        <p:spPr>
          <a:xfrm>
            <a:off x="321177" y="1629993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1</a:t>
            </a:r>
          </a:p>
        </p:txBody>
      </p:sp>
      <p:sp>
        <p:nvSpPr>
          <p:cNvPr id="10" name="Ellipse 9">
            <a:extLst>
              <a:ext uri="{FF2B5EF4-FFF2-40B4-BE49-F238E27FC236}">
                <a16:creationId xmlns:a16="http://schemas.microsoft.com/office/drawing/2014/main" id="{B90C9089-D51A-6586-5623-AC60DDDD3963}"/>
              </a:ext>
            </a:extLst>
          </p:cNvPr>
          <p:cNvSpPr/>
          <p:nvPr/>
        </p:nvSpPr>
        <p:spPr>
          <a:xfrm>
            <a:off x="321177" y="2371139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2</a:t>
            </a:r>
          </a:p>
        </p:txBody>
      </p:sp>
      <p:sp>
        <p:nvSpPr>
          <p:cNvPr id="12" name="Ellipse 11">
            <a:extLst>
              <a:ext uri="{FF2B5EF4-FFF2-40B4-BE49-F238E27FC236}">
                <a16:creationId xmlns:a16="http://schemas.microsoft.com/office/drawing/2014/main" id="{8D0D0ADD-D387-20A7-45F8-6564F2F4DC24}"/>
              </a:ext>
            </a:extLst>
          </p:cNvPr>
          <p:cNvSpPr/>
          <p:nvPr/>
        </p:nvSpPr>
        <p:spPr>
          <a:xfrm>
            <a:off x="321177" y="3042463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3</a:t>
            </a:r>
          </a:p>
        </p:txBody>
      </p:sp>
      <p:sp>
        <p:nvSpPr>
          <p:cNvPr id="13" name="Ellipse 12">
            <a:extLst>
              <a:ext uri="{FF2B5EF4-FFF2-40B4-BE49-F238E27FC236}">
                <a16:creationId xmlns:a16="http://schemas.microsoft.com/office/drawing/2014/main" id="{E52B6F9A-364F-E380-B91E-594CFDECEB11}"/>
              </a:ext>
            </a:extLst>
          </p:cNvPr>
          <p:cNvSpPr/>
          <p:nvPr/>
        </p:nvSpPr>
        <p:spPr>
          <a:xfrm>
            <a:off x="321177" y="3694560"/>
            <a:ext cx="255104" cy="255104"/>
          </a:xfrm>
          <a:prstGeom prst="ellipse">
            <a:avLst/>
          </a:prstGeom>
          <a:solidFill>
            <a:schemeClr val="accent5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>
                <a:latin typeface="Inter SemiBold" panose="020B0604020202020204" charset="0"/>
                <a:ea typeface="Inter SemiBold" panose="020B0604020202020204" charset="0"/>
              </a:rPr>
              <a:t>4</a:t>
            </a:r>
            <a:endParaRPr lang="en-US" sz="12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15" name="ZoneTexte 14">
            <a:extLst>
              <a:ext uri="{FF2B5EF4-FFF2-40B4-BE49-F238E27FC236}">
                <a16:creationId xmlns:a16="http://schemas.microsoft.com/office/drawing/2014/main" id="{145F65C1-5B3B-D725-C669-23362940B993}"/>
              </a:ext>
            </a:extLst>
          </p:cNvPr>
          <p:cNvSpPr txBox="1"/>
          <p:nvPr/>
        </p:nvSpPr>
        <p:spPr>
          <a:xfrm>
            <a:off x="2249183" y="1744806"/>
            <a:ext cx="6444544" cy="461665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Processing of list of cities by obtaining GPS coordinates and INSEE codes with API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Saving all data to CSV for weather queries</a:t>
            </a:r>
          </a:p>
        </p:txBody>
      </p:sp>
      <p:sp>
        <p:nvSpPr>
          <p:cNvPr id="16" name="ZoneTexte 15">
            <a:extLst>
              <a:ext uri="{FF2B5EF4-FFF2-40B4-BE49-F238E27FC236}">
                <a16:creationId xmlns:a16="http://schemas.microsoft.com/office/drawing/2014/main" id="{A47AFC91-0A8D-8904-5529-4BBD1F1F15CD}"/>
              </a:ext>
            </a:extLst>
          </p:cNvPr>
          <p:cNvSpPr txBox="1"/>
          <p:nvPr/>
        </p:nvSpPr>
        <p:spPr>
          <a:xfrm>
            <a:off x="2249183" y="1290878"/>
            <a:ext cx="6373913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Description</a:t>
            </a:r>
          </a:p>
        </p:txBody>
      </p:sp>
      <p:cxnSp>
        <p:nvCxnSpPr>
          <p:cNvPr id="18" name="Connecteur droit 17">
            <a:extLst>
              <a:ext uri="{FF2B5EF4-FFF2-40B4-BE49-F238E27FC236}">
                <a16:creationId xmlns:a16="http://schemas.microsoft.com/office/drawing/2014/main" id="{46475DC5-90CE-FE0F-2197-527274047652}"/>
              </a:ext>
            </a:extLst>
          </p:cNvPr>
          <p:cNvCxnSpPr/>
          <p:nvPr/>
        </p:nvCxnSpPr>
        <p:spPr>
          <a:xfrm>
            <a:off x="2249183" y="1571959"/>
            <a:ext cx="6373913" cy="0"/>
          </a:xfrm>
          <a:prstGeom prst="line">
            <a:avLst/>
          </a:prstGeom>
          <a:ln>
            <a:solidFill>
              <a:srgbClr val="0E3449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ZoneTexte 18">
            <a:extLst>
              <a:ext uri="{FF2B5EF4-FFF2-40B4-BE49-F238E27FC236}">
                <a16:creationId xmlns:a16="http://schemas.microsoft.com/office/drawing/2014/main" id="{3B6B2863-D561-872B-F124-06C28F7F123E}"/>
              </a:ext>
            </a:extLst>
          </p:cNvPr>
          <p:cNvSpPr txBox="1"/>
          <p:nvPr/>
        </p:nvSpPr>
        <p:spPr>
          <a:xfrm>
            <a:off x="2249182" y="2356840"/>
            <a:ext cx="682554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Retrieving 7-day weather forecasts for cities based on INSEE codes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Ranking cities based on customizable criteria and creates aggregated rankings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Saving ranked list based on number of favorable days to CSV</a:t>
            </a:r>
          </a:p>
        </p:txBody>
      </p:sp>
      <p:sp>
        <p:nvSpPr>
          <p:cNvPr id="20" name="ZoneTexte 19">
            <a:extLst>
              <a:ext uri="{FF2B5EF4-FFF2-40B4-BE49-F238E27FC236}">
                <a16:creationId xmlns:a16="http://schemas.microsoft.com/office/drawing/2014/main" id="{3A32D2AC-4181-762B-8AF6-7C6206A8636A}"/>
              </a:ext>
            </a:extLst>
          </p:cNvPr>
          <p:cNvSpPr txBox="1"/>
          <p:nvPr/>
        </p:nvSpPr>
        <p:spPr>
          <a:xfrm>
            <a:off x="2249183" y="3032243"/>
            <a:ext cx="63739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Taking the top 5 cities based on previous analysis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Searching for hotels in each city available on booking.com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Saving in into a JSON file </a:t>
            </a:r>
          </a:p>
        </p:txBody>
      </p:sp>
      <p:sp>
        <p:nvSpPr>
          <p:cNvPr id="21" name="ZoneTexte 20">
            <a:extLst>
              <a:ext uri="{FF2B5EF4-FFF2-40B4-BE49-F238E27FC236}">
                <a16:creationId xmlns:a16="http://schemas.microsoft.com/office/drawing/2014/main" id="{61072CC4-1FE4-895E-9D2E-700416DE05B0}"/>
              </a:ext>
            </a:extLst>
          </p:cNvPr>
          <p:cNvSpPr txBox="1"/>
          <p:nvPr/>
        </p:nvSpPr>
        <p:spPr>
          <a:xfrm>
            <a:off x="2249183" y="3707855"/>
            <a:ext cx="6666217" cy="646331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Removing low rated hotels and identifying consecutive night availability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Creating interactive visualizations and storing results in AWS S3 (data lake) and an AWS RDS-hosted SQL relational database </a:t>
            </a:r>
          </a:p>
        </p:txBody>
      </p:sp>
      <p:pic>
        <p:nvPicPr>
          <p:cNvPr id="22" name="Picture 4" descr="Kayak Logo : histoire, signification de ...">
            <a:extLst>
              <a:ext uri="{FF2B5EF4-FFF2-40B4-BE49-F238E27FC236}">
                <a16:creationId xmlns:a16="http://schemas.microsoft.com/office/drawing/2014/main" id="{32518580-E1AD-330F-89DA-1BF4B0799A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3327531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DCA22978-8BB6-85DD-D715-6902186877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99D653E2-C7C4-D10F-AAD2-B93CE127CA3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All 4 blocks are used to get the </a:t>
            </a:r>
            <a:r>
              <a:rPr lang="en-US" sz="250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final output</a:t>
            </a:r>
            <a:endParaRPr lang="en-US" sz="2500" dirty="0">
              <a:solidFill>
                <a:srgbClr val="0E3449"/>
              </a:solidFill>
              <a:latin typeface="Inter SemiBold"/>
              <a:ea typeface="Inter SemiBold"/>
              <a:cs typeface="Inter SemiBold"/>
              <a:sym typeface="Inter SemiBold"/>
            </a:endParaRP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83611A09-4ADE-FEC7-F8FD-E30168858511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36B7E263-AE12-35F7-065E-8C7A05BE623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6CF73D5A-71EA-8056-A0FC-EFFC99648F5E}"/>
              </a:ext>
            </a:extLst>
          </p:cNvPr>
          <p:cNvSpPr/>
          <p:nvPr/>
        </p:nvSpPr>
        <p:spPr>
          <a:xfrm>
            <a:off x="5554681" y="1452677"/>
            <a:ext cx="1468378" cy="5653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Geolocation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C75CBA6-97C2-81CC-49F4-AC8025E06FF9}"/>
              </a:ext>
            </a:extLst>
          </p:cNvPr>
          <p:cNvSpPr/>
          <p:nvPr/>
        </p:nvSpPr>
        <p:spPr>
          <a:xfrm>
            <a:off x="5554681" y="2534271"/>
            <a:ext cx="1468378" cy="5653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Weather Data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E64B0A01-6989-D998-5C6D-54A8F310BEE7}"/>
              </a:ext>
            </a:extLst>
          </p:cNvPr>
          <p:cNvSpPr/>
          <p:nvPr/>
        </p:nvSpPr>
        <p:spPr>
          <a:xfrm>
            <a:off x="2047702" y="2534271"/>
            <a:ext cx="1776738" cy="5653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Data Transformation and Storage</a:t>
            </a:r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3D928256-3EBF-F3A1-5227-801D51CF51CC}"/>
              </a:ext>
            </a:extLst>
          </p:cNvPr>
          <p:cNvSpPr/>
          <p:nvPr/>
        </p:nvSpPr>
        <p:spPr>
          <a:xfrm>
            <a:off x="5554681" y="3694964"/>
            <a:ext cx="1468378" cy="565326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Booking Website Scraping</a:t>
            </a:r>
          </a:p>
        </p:txBody>
      </p:sp>
      <p:cxnSp>
        <p:nvCxnSpPr>
          <p:cNvPr id="30" name="Connecteur : en arc 29">
            <a:extLst>
              <a:ext uri="{FF2B5EF4-FFF2-40B4-BE49-F238E27FC236}">
                <a16:creationId xmlns:a16="http://schemas.microsoft.com/office/drawing/2014/main" id="{CFB9CE31-8C66-8A2A-A402-99E0E745FF13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3824440" y="2816934"/>
            <a:ext cx="1730241" cy="1094294"/>
          </a:xfrm>
          <a:prstGeom prst="curvedConnector3">
            <a:avLst>
              <a:gd name="adj1" fmla="val 50000"/>
            </a:avLst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0" name="Rectangle 69">
            <a:extLst>
              <a:ext uri="{FF2B5EF4-FFF2-40B4-BE49-F238E27FC236}">
                <a16:creationId xmlns:a16="http://schemas.microsoft.com/office/drawing/2014/main" id="{C01BE327-CB39-A286-CA0B-A0E5A70BA20B}"/>
              </a:ext>
            </a:extLst>
          </p:cNvPr>
          <p:cNvSpPr/>
          <p:nvPr/>
        </p:nvSpPr>
        <p:spPr>
          <a:xfrm>
            <a:off x="105354" y="3786804"/>
            <a:ext cx="2149853" cy="754150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stored on S3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Datalake</a:t>
            </a:r>
            <a:b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- Weather and hotel data</a:t>
            </a:r>
            <a:b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- Visualization of available hotel for top cities</a:t>
            </a:r>
          </a:p>
        </p:txBody>
      </p:sp>
      <p:sp>
        <p:nvSpPr>
          <p:cNvPr id="80" name="ZoneTexte 79">
            <a:extLst>
              <a:ext uri="{FF2B5EF4-FFF2-40B4-BE49-F238E27FC236}">
                <a16:creationId xmlns:a16="http://schemas.microsoft.com/office/drawing/2014/main" id="{18011255-D01D-859A-3983-7FCA31D3F883}"/>
              </a:ext>
            </a:extLst>
          </p:cNvPr>
          <p:cNvSpPr txBox="1"/>
          <p:nvPr/>
        </p:nvSpPr>
        <p:spPr>
          <a:xfrm>
            <a:off x="6170268" y="2128866"/>
            <a:ext cx="1213370" cy="21544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get_coordinates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81" name="ZoneTexte 80">
            <a:extLst>
              <a:ext uri="{FF2B5EF4-FFF2-40B4-BE49-F238E27FC236}">
                <a16:creationId xmlns:a16="http://schemas.microsoft.com/office/drawing/2014/main" id="{080E4643-F84D-B95C-CC9E-CB9E344EE870}"/>
              </a:ext>
            </a:extLst>
          </p:cNvPr>
          <p:cNvSpPr txBox="1"/>
          <p:nvPr/>
        </p:nvSpPr>
        <p:spPr>
          <a:xfrm>
            <a:off x="6295220" y="3183538"/>
            <a:ext cx="121337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get_weather_data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get_city_ranking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82" name="ZoneTexte 81">
            <a:extLst>
              <a:ext uri="{FF2B5EF4-FFF2-40B4-BE49-F238E27FC236}">
                <a16:creationId xmlns:a16="http://schemas.microsoft.com/office/drawing/2014/main" id="{5083E50E-CA12-1AB0-6ADB-7A48F3822CB7}"/>
              </a:ext>
            </a:extLst>
          </p:cNvPr>
          <p:cNvSpPr txBox="1"/>
          <p:nvPr/>
        </p:nvSpPr>
        <p:spPr>
          <a:xfrm>
            <a:off x="4005785" y="2444139"/>
            <a:ext cx="121337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get_weather_data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  <a:p>
            <a:pPr algn="ctr">
              <a:tabLst>
                <a:tab pos="90488" algn="l"/>
              </a:tabLst>
            </a:pPr>
            <a:r>
              <a:rPr lang="en-US" sz="800" dirty="0" err="1">
                <a:latin typeface="Inter SemiBold" panose="020B0604020202020204" charset="0"/>
                <a:ea typeface="Inter SemiBold" panose="020B0604020202020204" charset="0"/>
              </a:rPr>
              <a:t>get_city_ranking</a:t>
            </a:r>
            <a:endParaRPr lang="en-US" sz="800" dirty="0">
              <a:latin typeface="Inter SemiBold" panose="020B0604020202020204" charset="0"/>
              <a:ea typeface="Inter SemiBold" panose="020B0604020202020204" charset="0"/>
            </a:endParaRPr>
          </a:p>
        </p:txBody>
      </p:sp>
      <p:sp>
        <p:nvSpPr>
          <p:cNvPr id="83" name="ZoneTexte 82">
            <a:extLst>
              <a:ext uri="{FF2B5EF4-FFF2-40B4-BE49-F238E27FC236}">
                <a16:creationId xmlns:a16="http://schemas.microsoft.com/office/drawing/2014/main" id="{BB3FF305-62CB-630E-8A77-541C7E674C16}"/>
              </a:ext>
            </a:extLst>
          </p:cNvPr>
          <p:cNvSpPr txBox="1"/>
          <p:nvPr/>
        </p:nvSpPr>
        <p:spPr>
          <a:xfrm>
            <a:off x="4163697" y="3216982"/>
            <a:ext cx="1213370" cy="338554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>
              <a:tabLst>
                <a:tab pos="90488" algn="l"/>
              </a:tabLst>
            </a:pPr>
            <a:r>
              <a:rPr lang="en-US" sz="800" dirty="0">
                <a:latin typeface="Inter SemiBold" panose="020B0604020202020204" charset="0"/>
                <a:ea typeface="Inter SemiBold" panose="020B0604020202020204" charset="0"/>
              </a:rPr>
              <a:t>Scrapy crawl</a:t>
            </a:r>
          </a:p>
          <a:p>
            <a:pPr algn="ctr">
              <a:tabLst>
                <a:tab pos="90488" algn="l"/>
              </a:tabLst>
            </a:pPr>
            <a:r>
              <a:rPr lang="en-US" sz="800" dirty="0">
                <a:latin typeface="Inter SemiBold" panose="020B0604020202020204" charset="0"/>
                <a:ea typeface="Inter SemiBold" panose="020B0604020202020204" charset="0"/>
              </a:rPr>
              <a:t>Open saved JSON</a:t>
            </a:r>
          </a:p>
        </p:txBody>
      </p:sp>
      <p:cxnSp>
        <p:nvCxnSpPr>
          <p:cNvPr id="88" name="Connecteur droit avec flèche 87">
            <a:extLst>
              <a:ext uri="{FF2B5EF4-FFF2-40B4-BE49-F238E27FC236}">
                <a16:creationId xmlns:a16="http://schemas.microsoft.com/office/drawing/2014/main" id="{F847D48B-17BA-F35C-86A6-E46D35A37E9E}"/>
              </a:ext>
            </a:extLst>
          </p:cNvPr>
          <p:cNvCxnSpPr>
            <a:stCxn id="11" idx="0"/>
            <a:endCxn id="9" idx="2"/>
          </p:cNvCxnSpPr>
          <p:nvPr/>
        </p:nvCxnSpPr>
        <p:spPr>
          <a:xfrm flipV="1">
            <a:off x="6288870" y="2018003"/>
            <a:ext cx="0" cy="516268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9" name="Connecteur droit avec flèche 88">
            <a:extLst>
              <a:ext uri="{FF2B5EF4-FFF2-40B4-BE49-F238E27FC236}">
                <a16:creationId xmlns:a16="http://schemas.microsoft.com/office/drawing/2014/main" id="{B79B561C-C578-A2F2-1630-2C57A04B4E7E}"/>
              </a:ext>
            </a:extLst>
          </p:cNvPr>
          <p:cNvCxnSpPr>
            <a:cxnSpLocks/>
            <a:stCxn id="17" idx="0"/>
            <a:endCxn id="11" idx="2"/>
          </p:cNvCxnSpPr>
          <p:nvPr/>
        </p:nvCxnSpPr>
        <p:spPr>
          <a:xfrm flipV="1">
            <a:off x="6288870" y="3099597"/>
            <a:ext cx="0" cy="59536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2" name="Connecteur droit avec flèche 91">
            <a:extLst>
              <a:ext uri="{FF2B5EF4-FFF2-40B4-BE49-F238E27FC236}">
                <a16:creationId xmlns:a16="http://schemas.microsoft.com/office/drawing/2014/main" id="{7492F923-527E-DA73-267B-10A4C9B636A4}"/>
              </a:ext>
            </a:extLst>
          </p:cNvPr>
          <p:cNvCxnSpPr>
            <a:cxnSpLocks/>
            <a:stCxn id="14" idx="3"/>
            <a:endCxn id="11" idx="1"/>
          </p:cNvCxnSpPr>
          <p:nvPr/>
        </p:nvCxnSpPr>
        <p:spPr>
          <a:xfrm>
            <a:off x="3824440" y="2816934"/>
            <a:ext cx="1730241" cy="0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5" name="Connecteur droit avec flèche 94">
            <a:extLst>
              <a:ext uri="{FF2B5EF4-FFF2-40B4-BE49-F238E27FC236}">
                <a16:creationId xmlns:a16="http://schemas.microsoft.com/office/drawing/2014/main" id="{511DFE28-B701-445C-EA25-BC60E2E5FAFB}"/>
              </a:ext>
            </a:extLst>
          </p:cNvPr>
          <p:cNvCxnSpPr>
            <a:cxnSpLocks/>
            <a:stCxn id="14" idx="2"/>
            <a:endCxn id="70" idx="0"/>
          </p:cNvCxnSpPr>
          <p:nvPr/>
        </p:nvCxnSpPr>
        <p:spPr>
          <a:xfrm flipH="1">
            <a:off x="1180281" y="3099597"/>
            <a:ext cx="1755790" cy="6872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1" name="Picture 4" descr="Kayak Logo : histoire, signification de ...">
            <a:extLst>
              <a:ext uri="{FF2B5EF4-FFF2-40B4-BE49-F238E27FC236}">
                <a16:creationId xmlns:a16="http://schemas.microsoft.com/office/drawing/2014/main" id="{659C14DD-D938-1F62-23A4-5C170FF4D90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Rectangle 4">
            <a:extLst>
              <a:ext uri="{FF2B5EF4-FFF2-40B4-BE49-F238E27FC236}">
                <a16:creationId xmlns:a16="http://schemas.microsoft.com/office/drawing/2014/main" id="{38DE5FB6-E4D4-EE27-8078-61B0BF26CEE4}"/>
              </a:ext>
            </a:extLst>
          </p:cNvPr>
          <p:cNvSpPr/>
          <p:nvPr/>
        </p:nvSpPr>
        <p:spPr>
          <a:xfrm>
            <a:off x="2497415" y="3786804"/>
            <a:ext cx="2149853" cy="754150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stored on SQL database</a:t>
            </a:r>
            <a:b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- Weather and hotel data</a:t>
            </a:r>
          </a:p>
        </p:txBody>
      </p:sp>
      <p:cxnSp>
        <p:nvCxnSpPr>
          <p:cNvPr id="6" name="Connecteur droit avec flèche 5">
            <a:extLst>
              <a:ext uri="{FF2B5EF4-FFF2-40B4-BE49-F238E27FC236}">
                <a16:creationId xmlns:a16="http://schemas.microsoft.com/office/drawing/2014/main" id="{8F1D8789-5E5D-5189-F907-23D7EBC8A4F6}"/>
              </a:ext>
            </a:extLst>
          </p:cNvPr>
          <p:cNvCxnSpPr>
            <a:cxnSpLocks/>
            <a:stCxn id="14" idx="2"/>
            <a:endCxn id="5" idx="0"/>
          </p:cNvCxnSpPr>
          <p:nvPr/>
        </p:nvCxnSpPr>
        <p:spPr>
          <a:xfrm>
            <a:off x="2936071" y="3099597"/>
            <a:ext cx="636271" cy="687207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6587138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CB90AECB-BC5B-80CA-3EC4-834AEE4AF53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64893BC3-1170-E9AF-9406-3506D2979542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The weather module scraps the weather by city and ranks them based on defined ideal conditions 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DD4226EF-A87C-B13B-410D-3680BEAF4E6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A875D35D-DC02-C454-5AA9-F7917FDD4863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grpSp>
        <p:nvGrpSpPr>
          <p:cNvPr id="5" name="Groupe 4">
            <a:extLst>
              <a:ext uri="{FF2B5EF4-FFF2-40B4-BE49-F238E27FC236}">
                <a16:creationId xmlns:a16="http://schemas.microsoft.com/office/drawing/2014/main" id="{523A77B6-5511-2F7D-5894-EDBD134B15AD}"/>
              </a:ext>
            </a:extLst>
          </p:cNvPr>
          <p:cNvGrpSpPr/>
          <p:nvPr/>
        </p:nvGrpSpPr>
        <p:grpSpPr>
          <a:xfrm>
            <a:off x="498089" y="1396308"/>
            <a:ext cx="3947531" cy="281081"/>
            <a:chOff x="498089" y="1396308"/>
            <a:chExt cx="2706029" cy="281081"/>
          </a:xfrm>
        </p:grpSpPr>
        <p:sp>
          <p:nvSpPr>
            <p:cNvPr id="3" name="ZoneTexte 2">
              <a:extLst>
                <a:ext uri="{FF2B5EF4-FFF2-40B4-BE49-F238E27FC236}">
                  <a16:creationId xmlns:a16="http://schemas.microsoft.com/office/drawing/2014/main" id="{425672B2-A621-47F1-931C-F8860DFC6A06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get_weather_data</a:t>
              </a:r>
              <a:r>
                <a:rPr lang="en-US" sz="1200" dirty="0">
                  <a:latin typeface="Inter SemiBold" panose="020B0604020202020204" charset="0"/>
                  <a:ea typeface="Inter SemiBold" panose="020B0604020202020204" charset="0"/>
                </a:rPr>
                <a:t> </a:t>
              </a:r>
            </a:p>
          </p:txBody>
        </p:sp>
        <p:cxnSp>
          <p:nvCxnSpPr>
            <p:cNvPr id="4" name="Connecteur droit 3">
              <a:extLst>
                <a:ext uri="{FF2B5EF4-FFF2-40B4-BE49-F238E27FC236}">
                  <a16:creationId xmlns:a16="http://schemas.microsoft.com/office/drawing/2014/main" id="{A5C22679-314D-7021-A09D-548187EC5D1C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6" name="Groupe 5">
            <a:extLst>
              <a:ext uri="{FF2B5EF4-FFF2-40B4-BE49-F238E27FC236}">
                <a16:creationId xmlns:a16="http://schemas.microsoft.com/office/drawing/2014/main" id="{4CF97161-8609-FF0C-DD81-993F8ABB6722}"/>
              </a:ext>
            </a:extLst>
          </p:cNvPr>
          <p:cNvGrpSpPr/>
          <p:nvPr/>
        </p:nvGrpSpPr>
        <p:grpSpPr>
          <a:xfrm>
            <a:off x="4713249" y="1396308"/>
            <a:ext cx="3947531" cy="281081"/>
            <a:chOff x="498089" y="1396308"/>
            <a:chExt cx="2706029" cy="281081"/>
          </a:xfrm>
        </p:grpSpPr>
        <p:sp>
          <p:nvSpPr>
            <p:cNvPr id="7" name="ZoneTexte 6">
              <a:extLst>
                <a:ext uri="{FF2B5EF4-FFF2-40B4-BE49-F238E27FC236}">
                  <a16:creationId xmlns:a16="http://schemas.microsoft.com/office/drawing/2014/main" id="{F0E521D2-2741-6981-1A6A-FF6CC600455E}"/>
                </a:ext>
              </a:extLst>
            </p:cNvPr>
            <p:cNvSpPr txBox="1"/>
            <p:nvPr/>
          </p:nvSpPr>
          <p:spPr>
            <a:xfrm>
              <a:off x="498089" y="1396308"/>
              <a:ext cx="2706029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200" dirty="0" err="1">
                  <a:latin typeface="Inter SemiBold" panose="020B0604020202020204" charset="0"/>
                  <a:ea typeface="Inter SemiBold" panose="020B0604020202020204" charset="0"/>
                </a:rPr>
                <a:t>get_city_ranking</a:t>
              </a:r>
              <a:endParaRPr lang="en-US" sz="1200" dirty="0"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cxnSp>
          <p:nvCxnSpPr>
            <p:cNvPr id="9" name="Connecteur droit 8">
              <a:extLst>
                <a:ext uri="{FF2B5EF4-FFF2-40B4-BE49-F238E27FC236}">
                  <a16:creationId xmlns:a16="http://schemas.microsoft.com/office/drawing/2014/main" id="{0702F48E-D483-67C5-FC34-61A874DACCB7}"/>
                </a:ext>
              </a:extLst>
            </p:cNvPr>
            <p:cNvCxnSpPr/>
            <p:nvPr/>
          </p:nvCxnSpPr>
          <p:spPr>
            <a:xfrm>
              <a:off x="498089" y="1677389"/>
              <a:ext cx="2706029" cy="0"/>
            </a:xfrm>
            <a:prstGeom prst="line">
              <a:avLst/>
            </a:prstGeom>
            <a:ln>
              <a:solidFill>
                <a:srgbClr val="0E3449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6" name="ZoneTexte 15">
            <a:extLst>
              <a:ext uri="{FF2B5EF4-FFF2-40B4-BE49-F238E27FC236}">
                <a16:creationId xmlns:a16="http://schemas.microsoft.com/office/drawing/2014/main" id="{4ED30DCA-14CF-6E9C-2BC1-DC78CB696E5E}"/>
              </a:ext>
            </a:extLst>
          </p:cNvPr>
          <p:cNvSpPr txBox="1"/>
          <p:nvPr/>
        </p:nvSpPr>
        <p:spPr>
          <a:xfrm>
            <a:off x="498089" y="1775705"/>
            <a:ext cx="3947531" cy="2123658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Reads a list of French cities from a file based on the INSEE code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Connects to a weather service (</a:t>
            </a: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Meteo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Concept API) for each city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Gathers 7-day forecasts including: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Daily rainfall predictions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Temperature highs and lows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Wind speed information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Organizes everything in a </a:t>
            </a: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where each row represents one day's weather forecast for a specific city</a:t>
            </a: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9BBD9308-3AAE-FD7A-B508-970D618DA6E8}"/>
              </a:ext>
            </a:extLst>
          </p:cNvPr>
          <p:cNvSpPr/>
          <p:nvPr/>
        </p:nvSpPr>
        <p:spPr>
          <a:xfrm>
            <a:off x="1171193" y="4048111"/>
            <a:ext cx="2601322" cy="515095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: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with weather prediction for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eachs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targeted cities</a:t>
            </a:r>
          </a:p>
        </p:txBody>
      </p:sp>
      <p:sp>
        <p:nvSpPr>
          <p:cNvPr id="26" name="ZoneTexte 25">
            <a:extLst>
              <a:ext uri="{FF2B5EF4-FFF2-40B4-BE49-F238E27FC236}">
                <a16:creationId xmlns:a16="http://schemas.microsoft.com/office/drawing/2014/main" id="{71379663-81AE-7232-EEFF-106EE2F7EFC0}"/>
              </a:ext>
            </a:extLst>
          </p:cNvPr>
          <p:cNvSpPr txBox="1"/>
          <p:nvPr/>
        </p:nvSpPr>
        <p:spPr>
          <a:xfrm>
            <a:off x="4713249" y="1960371"/>
            <a:ext cx="3947531" cy="1754326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Flags Less-Than-Ideal Weather Days when: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Too hot / Too cold / Too rainy / Too windy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Default value: 35°C / 20°C / 10mm / 50 km/h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Can be changed depending on the season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Calculates Problem Days for each city over the forecast period 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Ranks Cities by: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Fewest problematic weather days </a:t>
            </a:r>
            <a:b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</a:b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- Lowest average rainfall as tiebreaker</a:t>
            </a:r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04604F3F-84A4-0CB8-CED5-AAD1AEC145C7}"/>
              </a:ext>
            </a:extLst>
          </p:cNvPr>
          <p:cNvSpPr/>
          <p:nvPr/>
        </p:nvSpPr>
        <p:spPr>
          <a:xfrm>
            <a:off x="5386353" y="4048111"/>
            <a:ext cx="2601322" cy="515095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Output : </a:t>
            </a:r>
            <a:r>
              <a:rPr lang="en-US" sz="1050" dirty="0" err="1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05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 with a prioritized list of cities with optimal weather conditions for travelers</a:t>
            </a:r>
          </a:p>
        </p:txBody>
      </p:sp>
      <p:pic>
        <p:nvPicPr>
          <p:cNvPr id="29" name="Picture 4" descr="Kayak Logo : histoire, signification de ...">
            <a:extLst>
              <a:ext uri="{FF2B5EF4-FFF2-40B4-BE49-F238E27FC236}">
                <a16:creationId xmlns:a16="http://schemas.microsoft.com/office/drawing/2014/main" id="{81B52BF4-3EFD-E965-3E41-41939F40C83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3611727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FB646649-B008-D661-D212-3885F95011F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FC667136-B78B-BA65-26D3-F3A7C9B78BA1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8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700 pages scrapped to get the available hotels of the next 7 days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1A70CC5E-7481-2078-65D9-8605BDB34C04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E125E000-FF37-6F10-D40D-B236D859006B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3" name="Picture 4" descr="Kayak Logo : histoire, signification de ...">
            <a:extLst>
              <a:ext uri="{FF2B5EF4-FFF2-40B4-BE49-F238E27FC236}">
                <a16:creationId xmlns:a16="http://schemas.microsoft.com/office/drawing/2014/main" id="{D1F3C6CC-8251-6399-B5F1-D2E62D0541B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83" name="Groupe 82">
            <a:extLst>
              <a:ext uri="{FF2B5EF4-FFF2-40B4-BE49-F238E27FC236}">
                <a16:creationId xmlns:a16="http://schemas.microsoft.com/office/drawing/2014/main" id="{7DAC4FFA-FA17-0D21-6973-9732D7DF56FA}"/>
              </a:ext>
            </a:extLst>
          </p:cNvPr>
          <p:cNvGrpSpPr/>
          <p:nvPr/>
        </p:nvGrpSpPr>
        <p:grpSpPr>
          <a:xfrm>
            <a:off x="734834" y="1130591"/>
            <a:ext cx="7674332" cy="3536300"/>
            <a:chOff x="732560" y="1162341"/>
            <a:chExt cx="7674332" cy="3536300"/>
          </a:xfrm>
        </p:grpSpPr>
        <p:sp>
          <p:nvSpPr>
            <p:cNvPr id="67" name="Rectangle : coins arrondis 66">
              <a:extLst>
                <a:ext uri="{FF2B5EF4-FFF2-40B4-BE49-F238E27FC236}">
                  <a16:creationId xmlns:a16="http://schemas.microsoft.com/office/drawing/2014/main" id="{E57F6AC7-296F-2125-5B3C-6C6FE86FEFB1}"/>
                </a:ext>
              </a:extLst>
            </p:cNvPr>
            <p:cNvSpPr/>
            <p:nvPr/>
          </p:nvSpPr>
          <p:spPr>
            <a:xfrm>
              <a:off x="1871939" y="3434655"/>
              <a:ext cx="3111900" cy="516075"/>
            </a:xfrm>
            <a:prstGeom prst="roundRect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n>
                  <a:solidFill>
                    <a:schemeClr val="bg2"/>
                  </a:solidFill>
                </a:ln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64" name="Rectangle : coins arrondis 63">
              <a:extLst>
                <a:ext uri="{FF2B5EF4-FFF2-40B4-BE49-F238E27FC236}">
                  <a16:creationId xmlns:a16="http://schemas.microsoft.com/office/drawing/2014/main" id="{292872C1-369F-8F13-65B7-B94BA54492DC}"/>
                </a:ext>
              </a:extLst>
            </p:cNvPr>
            <p:cNvSpPr/>
            <p:nvPr/>
          </p:nvSpPr>
          <p:spPr>
            <a:xfrm>
              <a:off x="1871939" y="2770761"/>
              <a:ext cx="3111900" cy="516075"/>
            </a:xfrm>
            <a:prstGeom prst="roundRect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1000" dirty="0">
                <a:ln>
                  <a:solidFill>
                    <a:schemeClr val="bg2"/>
                  </a:solidFill>
                </a:ln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endParaRPr>
            </a:p>
          </p:txBody>
        </p:sp>
        <p:sp>
          <p:nvSpPr>
            <p:cNvPr id="2" name="Rectangle 1">
              <a:extLst>
                <a:ext uri="{FF2B5EF4-FFF2-40B4-BE49-F238E27FC236}">
                  <a16:creationId xmlns:a16="http://schemas.microsoft.com/office/drawing/2014/main" id="{FBF679A6-83F6-4528-0217-5875ADA7947B}"/>
                </a:ext>
              </a:extLst>
            </p:cNvPr>
            <p:cNvSpPr/>
            <p:nvPr/>
          </p:nvSpPr>
          <p:spPr>
            <a:xfrm>
              <a:off x="732560" y="1315873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Get Weather Data</a:t>
              </a:r>
            </a:p>
          </p:txBody>
        </p:sp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690B0AF1-C809-C68F-BF4E-459DB847A5D3}"/>
                </a:ext>
              </a:extLst>
            </p:cNvPr>
            <p:cNvSpPr/>
            <p:nvPr/>
          </p:nvSpPr>
          <p:spPr>
            <a:xfrm>
              <a:off x="732560" y="2001000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Get URL for each city and date </a:t>
              </a: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8FB9A906-6A24-5FAE-B99E-C9B0BFCDEC4C}"/>
                </a:ext>
              </a:extLst>
            </p:cNvPr>
            <p:cNvSpPr/>
            <p:nvPr/>
          </p:nvSpPr>
          <p:spPr>
            <a:xfrm>
              <a:off x="732560" y="2686127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Get the Details from the Search Results</a:t>
              </a: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1B1C4210-C041-D9E6-7B51-FF14DF647DD4}"/>
                </a:ext>
              </a:extLst>
            </p:cNvPr>
            <p:cNvSpPr/>
            <p:nvPr/>
          </p:nvSpPr>
          <p:spPr>
            <a:xfrm>
              <a:off x="732560" y="3371255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Open each page and get detailed data</a:t>
              </a:r>
            </a:p>
          </p:txBody>
        </p:sp>
        <p:sp>
          <p:nvSpPr>
            <p:cNvPr id="8" name="ZoneTexte 7">
              <a:extLst>
                <a:ext uri="{FF2B5EF4-FFF2-40B4-BE49-F238E27FC236}">
                  <a16:creationId xmlns:a16="http://schemas.microsoft.com/office/drawing/2014/main" id="{5263E18C-F60F-D2D8-1124-CD7FFB74341A}"/>
                </a:ext>
              </a:extLst>
            </p:cNvPr>
            <p:cNvSpPr txBox="1"/>
            <p:nvPr/>
          </p:nvSpPr>
          <p:spPr>
            <a:xfrm>
              <a:off x="1819583" y="1503691"/>
              <a:ext cx="3919322" cy="246221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Open file of ranked cities and select top 5</a:t>
              </a:r>
            </a:p>
          </p:txBody>
        </p:sp>
        <p:sp>
          <p:nvSpPr>
            <p:cNvPr id="9" name="ZoneTexte 8">
              <a:extLst>
                <a:ext uri="{FF2B5EF4-FFF2-40B4-BE49-F238E27FC236}">
                  <a16:creationId xmlns:a16="http://schemas.microsoft.com/office/drawing/2014/main" id="{F0B55847-8F73-DC11-0824-C2D7392E5EF6}"/>
                </a:ext>
              </a:extLst>
            </p:cNvPr>
            <p:cNvSpPr txBox="1"/>
            <p:nvPr/>
          </p:nvSpPr>
          <p:spPr>
            <a:xfrm>
              <a:off x="1819583" y="2111874"/>
              <a:ext cx="308338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Loop on each cities and for the next 7 days</a:t>
              </a:r>
            </a:p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Get the URL of the search for each city x date</a:t>
              </a:r>
            </a:p>
          </p:txBody>
        </p:sp>
        <p:sp>
          <p:nvSpPr>
            <p:cNvPr id="10" name="ZoneTexte 9">
              <a:extLst>
                <a:ext uri="{FF2B5EF4-FFF2-40B4-BE49-F238E27FC236}">
                  <a16:creationId xmlns:a16="http://schemas.microsoft.com/office/drawing/2014/main" id="{0C92ECA3-BC7C-88F1-69C6-68A8B1ED83A4}"/>
                </a:ext>
              </a:extLst>
            </p:cNvPr>
            <p:cNvSpPr txBox="1"/>
            <p:nvPr/>
          </p:nvSpPr>
          <p:spPr>
            <a:xfrm>
              <a:off x="1819583" y="2734245"/>
              <a:ext cx="308338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For each results on the search page, get the main info : Name, ranking, price, distance…</a:t>
              </a:r>
            </a:p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Keep only 20 first results to limit output size</a:t>
              </a:r>
            </a:p>
          </p:txBody>
        </p:sp>
        <p:sp>
          <p:nvSpPr>
            <p:cNvPr id="11" name="ZoneTexte 10">
              <a:extLst>
                <a:ext uri="{FF2B5EF4-FFF2-40B4-BE49-F238E27FC236}">
                  <a16:creationId xmlns:a16="http://schemas.microsoft.com/office/drawing/2014/main" id="{BC0FCECC-E3D6-482D-72C6-436AAC60E143}"/>
                </a:ext>
              </a:extLst>
            </p:cNvPr>
            <p:cNvSpPr txBox="1"/>
            <p:nvPr/>
          </p:nvSpPr>
          <p:spPr>
            <a:xfrm>
              <a:off x="1819583" y="3405185"/>
              <a:ext cx="3083384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For each hotel, open the hotel page to get detailed info : Adress, latitude, longitude, description, URL…</a:t>
              </a:r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770BF24-501E-4DBF-CA88-7338DE9FF435}"/>
                </a:ext>
              </a:extLst>
            </p:cNvPr>
            <p:cNvSpPr/>
            <p:nvPr/>
          </p:nvSpPr>
          <p:spPr>
            <a:xfrm>
              <a:off x="732560" y="4076782"/>
              <a:ext cx="1080534" cy="621859"/>
            </a:xfrm>
            <a:prstGeom prst="rect">
              <a:avLst/>
            </a:prstGeom>
            <a:solidFill>
              <a:schemeClr val="accent5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sz="1000" dirty="0">
                  <a:solidFill>
                    <a:srgbClr val="0E3449"/>
                  </a:solidFill>
                  <a:latin typeface="Inter SemiBold" panose="020B0604020202020204" charset="0"/>
                  <a:ea typeface="Inter SemiBold" panose="020B0604020202020204" charset="0"/>
                </a:rPr>
                <a:t>Store Data in a JSON file</a:t>
              </a:r>
            </a:p>
          </p:txBody>
        </p:sp>
        <p:sp>
          <p:nvSpPr>
            <p:cNvPr id="13" name="ZoneTexte 12">
              <a:extLst>
                <a:ext uri="{FF2B5EF4-FFF2-40B4-BE49-F238E27FC236}">
                  <a16:creationId xmlns:a16="http://schemas.microsoft.com/office/drawing/2014/main" id="{29DD157D-7BBF-8967-F4FC-12D8FFB646AA}"/>
                </a:ext>
              </a:extLst>
            </p:cNvPr>
            <p:cNvSpPr txBox="1"/>
            <p:nvPr/>
          </p:nvSpPr>
          <p:spPr>
            <a:xfrm>
              <a:off x="1819583" y="4110712"/>
              <a:ext cx="3083384" cy="553998"/>
            </a:xfrm>
            <a:prstGeom prst="rect">
              <a:avLst/>
            </a:prstGeom>
            <a:noFill/>
          </p:spPr>
          <p:txBody>
            <a:bodyPr wrap="square" rtlCol="0" anchor="ctr">
              <a:spAutoFit/>
            </a:bodyPr>
            <a:lstStyle/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Gather all data in one JSON</a:t>
              </a:r>
            </a:p>
            <a:p>
              <a:pPr marL="177800" indent="-177800">
                <a:buFont typeface="Arial" panose="020B0604020202020204" pitchFamily="34" charset="0"/>
                <a:buChar char="•"/>
              </a:pPr>
              <a:r>
                <a:rPr lang="en-US" sz="1000" dirty="0">
                  <a:latin typeface="Inter SemiBold" panose="020B0604020202020204" charset="0"/>
                  <a:ea typeface="Inter SemiBold" panose="020B0604020202020204" charset="0"/>
                </a:rPr>
                <a:t>700 pages scrapped (5 cities x 20 hotels x  dates x 7 dates) in 6 minutes</a:t>
              </a:r>
            </a:p>
          </p:txBody>
        </p:sp>
        <p:pic>
          <p:nvPicPr>
            <p:cNvPr id="15" name="Image 14">
              <a:extLst>
                <a:ext uri="{FF2B5EF4-FFF2-40B4-BE49-F238E27FC236}">
                  <a16:creationId xmlns:a16="http://schemas.microsoft.com/office/drawing/2014/main" id="{CC8B4E42-20F4-A968-2960-7008CA1C48D4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6004447" y="1162341"/>
              <a:ext cx="2402445" cy="1489888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pic>
          <p:nvPicPr>
            <p:cNvPr id="17" name="Image 16">
              <a:extLst>
                <a:ext uri="{FF2B5EF4-FFF2-40B4-BE49-F238E27FC236}">
                  <a16:creationId xmlns:a16="http://schemas.microsoft.com/office/drawing/2014/main" id="{30F2F938-9458-7E35-00AB-7D9151F2A423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6004447" y="2811861"/>
              <a:ext cx="2349175" cy="1802765"/>
            </a:xfrm>
            <a:prstGeom prst="rect">
              <a:avLst/>
            </a:prstGeom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</p:pic>
        <p:cxnSp>
          <p:nvCxnSpPr>
            <p:cNvPr id="20" name="Connecteur droit 19">
              <a:extLst>
                <a:ext uri="{FF2B5EF4-FFF2-40B4-BE49-F238E27FC236}">
                  <a16:creationId xmlns:a16="http://schemas.microsoft.com/office/drawing/2014/main" id="{DA87732D-5749-11C2-EE1D-1CA99B38AF87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02967" y="1184317"/>
              <a:ext cx="1067648" cy="1586444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1" name="Connecteur droit 20">
              <a:extLst>
                <a:ext uri="{FF2B5EF4-FFF2-40B4-BE49-F238E27FC236}">
                  <a16:creationId xmlns:a16="http://schemas.microsoft.com/office/drawing/2014/main" id="{C608E2EC-5D58-18F6-6B5B-CDFF68D4910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52665" y="2652229"/>
              <a:ext cx="1051782" cy="616846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0" name="Connecteur droit 69">
              <a:extLst>
                <a:ext uri="{FF2B5EF4-FFF2-40B4-BE49-F238E27FC236}">
                  <a16:creationId xmlns:a16="http://schemas.microsoft.com/office/drawing/2014/main" id="{9D5DD758-0728-8201-ED38-A1B17B58804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909456" y="2856474"/>
              <a:ext cx="1135427" cy="576774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73" name="Connecteur droit 72">
              <a:extLst>
                <a:ext uri="{FF2B5EF4-FFF2-40B4-BE49-F238E27FC236}">
                  <a16:creationId xmlns:a16="http://schemas.microsoft.com/office/drawing/2014/main" id="{25D7C5E6-4871-E595-E008-3D8B7825EF2F}"/>
                </a:ext>
              </a:extLst>
            </p:cNvPr>
            <p:cNvCxnSpPr>
              <a:cxnSpLocks/>
            </p:cNvCxnSpPr>
            <p:nvPr/>
          </p:nvCxnSpPr>
          <p:spPr>
            <a:xfrm>
              <a:off x="4931676" y="3950730"/>
              <a:ext cx="1113207" cy="663896"/>
            </a:xfrm>
            <a:prstGeom prst="line">
              <a:avLst/>
            </a:prstGeom>
            <a:solidFill>
              <a:schemeClr val="bg1"/>
            </a:solidFill>
            <a:ln w="6350">
              <a:solidFill>
                <a:schemeClr val="accent5"/>
              </a:solidFill>
            </a:ln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403673318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E18E5472-CE22-94EB-F27B-4D8954940B9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A075DF8B-8443-8A1A-3B6B-6E0C112AE3C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All outputs are stored on an AWS S3 and SQL server and ready to be used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9F160578-3F97-85B6-8E0B-F4179FD8A725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B0292CB4-5AB2-32F4-D093-ED1AB9B4532F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pic>
        <p:nvPicPr>
          <p:cNvPr id="4" name="Image 3">
            <a:extLst>
              <a:ext uri="{FF2B5EF4-FFF2-40B4-BE49-F238E27FC236}">
                <a16:creationId xmlns:a16="http://schemas.microsoft.com/office/drawing/2014/main" id="{D95708C5-285F-3706-FDA0-6CECA96C8DF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7675" y="1999840"/>
            <a:ext cx="2658546" cy="1983041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9A7158A0-CBCF-2471-AB1C-5B05509FDF1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76832" y="1999840"/>
            <a:ext cx="2667785" cy="198304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B41E16BB-5C0C-4D0B-9A93-EF024C1A310D}"/>
              </a:ext>
            </a:extLst>
          </p:cNvPr>
          <p:cNvSpPr/>
          <p:nvPr/>
        </p:nvSpPr>
        <p:spPr>
          <a:xfrm>
            <a:off x="222156" y="1415748"/>
            <a:ext cx="2601322" cy="515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Output 1 : All database</a:t>
            </a:r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BEE93F8E-5419-F10C-ACBD-838344001680}"/>
              </a:ext>
            </a:extLst>
          </p:cNvPr>
          <p:cNvSpPr/>
          <p:nvPr/>
        </p:nvSpPr>
        <p:spPr>
          <a:xfrm>
            <a:off x="3143295" y="1415748"/>
            <a:ext cx="2601322" cy="515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Output 2 : Visualization of available hotels for each top 5 cities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DF5B630-8E77-58A7-9090-CDC8D4680537}"/>
              </a:ext>
            </a:extLst>
          </p:cNvPr>
          <p:cNvSpPr/>
          <p:nvPr/>
        </p:nvSpPr>
        <p:spPr>
          <a:xfrm>
            <a:off x="6064434" y="1415748"/>
            <a:ext cx="2601322" cy="515095"/>
          </a:xfrm>
          <a:prstGeom prst="rect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rgbClr val="0E3449"/>
                </a:solidFill>
                <a:latin typeface="Inter SemiBold" panose="020B0604020202020204" charset="0"/>
                <a:ea typeface="Inter SemiBold" panose="020B0604020202020204" charset="0"/>
              </a:rPr>
              <a:t>Output 3 : Overview of average temperature for the next 7 days of all targeted cities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4D7C25D3-9228-3225-FFAE-C2BD4D2A14EE}"/>
              </a:ext>
            </a:extLst>
          </p:cNvPr>
          <p:cNvSpPr/>
          <p:nvPr/>
        </p:nvSpPr>
        <p:spPr>
          <a:xfrm>
            <a:off x="2037380" y="4048111"/>
            <a:ext cx="5069241" cy="515095"/>
          </a:xfrm>
          <a:prstGeom prst="rect">
            <a:avLst/>
          </a:prstGeom>
          <a:solidFill>
            <a:srgbClr val="C00000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1200" dirty="0">
                <a:solidFill>
                  <a:schemeClr val="bg1"/>
                </a:solidFill>
                <a:latin typeface="Inter SemiBold" panose="020B0604020202020204" charset="0"/>
                <a:ea typeface="Inter SemiBold" panose="020B0604020202020204" charset="0"/>
              </a:rPr>
              <a:t>All outputs are stored in a S3 and SQL database and ready to be extracted and used</a:t>
            </a:r>
          </a:p>
        </p:txBody>
      </p:sp>
      <p:sp>
        <p:nvSpPr>
          <p:cNvPr id="12" name="ZoneTexte 11">
            <a:extLst>
              <a:ext uri="{FF2B5EF4-FFF2-40B4-BE49-F238E27FC236}">
                <a16:creationId xmlns:a16="http://schemas.microsoft.com/office/drawing/2014/main" id="{6241420C-878D-302E-B75F-70A2AE58CD93}"/>
              </a:ext>
            </a:extLst>
          </p:cNvPr>
          <p:cNvSpPr txBox="1"/>
          <p:nvPr/>
        </p:nvSpPr>
        <p:spPr>
          <a:xfrm>
            <a:off x="222156" y="2483529"/>
            <a:ext cx="2601322" cy="1015663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with weather forecast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 err="1">
                <a:latin typeface="Inter SemiBold" panose="020B0604020202020204" charset="0"/>
                <a:ea typeface="Inter SemiBold" panose="020B0604020202020204" charset="0"/>
              </a:rPr>
              <a:t>Dataframe</a:t>
            </a: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 with City Ranking</a:t>
            </a:r>
          </a:p>
          <a:p>
            <a:pPr marL="177800" indent="-177800">
              <a:buFont typeface="Arial" panose="020B0604020202020204" pitchFamily="34" charset="0"/>
              <a:buChar char="•"/>
            </a:pPr>
            <a:r>
              <a:rPr lang="en-US" sz="1200" dirty="0">
                <a:latin typeface="Inter SemiBold" panose="020B0604020202020204" charset="0"/>
                <a:ea typeface="Inter SemiBold" panose="020B0604020202020204" charset="0"/>
              </a:rPr>
              <a:t>JSON with all booking.com data scrapped</a:t>
            </a:r>
          </a:p>
        </p:txBody>
      </p:sp>
      <p:pic>
        <p:nvPicPr>
          <p:cNvPr id="13" name="Picture 4" descr="Kayak Logo : histoire, signification de ...">
            <a:extLst>
              <a:ext uri="{FF2B5EF4-FFF2-40B4-BE49-F238E27FC236}">
                <a16:creationId xmlns:a16="http://schemas.microsoft.com/office/drawing/2014/main" id="{93C8455A-AAE1-742B-278F-58F3A2E2AC3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" t="34165" r="139" b="29562"/>
          <a:stretch/>
        </p:blipFill>
        <p:spPr bwMode="auto">
          <a:xfrm>
            <a:off x="7422998" y="160614"/>
            <a:ext cx="1610742" cy="32764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4829349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7">
          <a:extLst>
            <a:ext uri="{FF2B5EF4-FFF2-40B4-BE49-F238E27FC236}">
              <a16:creationId xmlns:a16="http://schemas.microsoft.com/office/drawing/2014/main" id="{4CDBAA9A-F84A-1D49-D2E9-B2B9E435EAB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>
            <a:extLst>
              <a:ext uri="{FF2B5EF4-FFF2-40B4-BE49-F238E27FC236}">
                <a16:creationId xmlns:a16="http://schemas.microsoft.com/office/drawing/2014/main" id="{B96379F8-B8F7-A18D-327B-DA471914736F}"/>
              </a:ext>
            </a:extLst>
          </p:cNvPr>
          <p:cNvSpPr txBox="1">
            <a:spLocks noGrp="1"/>
          </p:cNvSpPr>
          <p:nvPr>
            <p:ph type="ctrTitle" idx="4294967295"/>
          </p:nvPr>
        </p:nvSpPr>
        <p:spPr>
          <a:xfrm>
            <a:off x="1192664" y="403309"/>
            <a:ext cx="7777800" cy="533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500" dirty="0">
                <a:solidFill>
                  <a:srgbClr val="0E3449"/>
                </a:solidFill>
                <a:latin typeface="Inter SemiBold"/>
                <a:ea typeface="Inter SemiBold"/>
                <a:cs typeface="Inter SemiBold"/>
                <a:sym typeface="Inter SemiBold"/>
              </a:rPr>
              <a:t>Q&amp;A</a:t>
            </a:r>
          </a:p>
        </p:txBody>
      </p:sp>
      <p:pic>
        <p:nvPicPr>
          <p:cNvPr id="75" name="Google Shape;75;p15">
            <a:extLst>
              <a:ext uri="{FF2B5EF4-FFF2-40B4-BE49-F238E27FC236}">
                <a16:creationId xmlns:a16="http://schemas.microsoft.com/office/drawing/2014/main" id="{45600393-55E8-A5FB-444F-C01B4202F908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3375" y="482852"/>
            <a:ext cx="576900" cy="385904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15">
            <a:extLst>
              <a:ext uri="{FF2B5EF4-FFF2-40B4-BE49-F238E27FC236}">
                <a16:creationId xmlns:a16="http://schemas.microsoft.com/office/drawing/2014/main" id="{48DACDF1-7CA9-1951-B9CF-5F22E8EE0640}"/>
              </a:ext>
            </a:extLst>
          </p:cNvPr>
          <p:cNvSpPr/>
          <p:nvPr/>
        </p:nvSpPr>
        <p:spPr>
          <a:xfrm>
            <a:off x="10225" y="4892025"/>
            <a:ext cx="9144000" cy="251400"/>
          </a:xfrm>
          <a:prstGeom prst="rect">
            <a:avLst/>
          </a:prstGeom>
          <a:solidFill>
            <a:srgbClr val="C3FFF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92919576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3585</TotalTime>
  <Words>1362</Words>
  <Application>Microsoft Office PowerPoint</Application>
  <PresentationFormat>Affichage à l'écran (16:9)</PresentationFormat>
  <Paragraphs>202</Paragraphs>
  <Slides>25</Slides>
  <Notes>25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25</vt:i4>
      </vt:variant>
    </vt:vector>
  </HeadingPairs>
  <TitlesOfParts>
    <vt:vector size="31" baseType="lpstr">
      <vt:lpstr>Inter SemiBold</vt:lpstr>
      <vt:lpstr>Wingdings</vt:lpstr>
      <vt:lpstr>Inter</vt:lpstr>
      <vt:lpstr>Inter Medium</vt:lpstr>
      <vt:lpstr>Arial</vt:lpstr>
      <vt:lpstr>Simple Light</vt:lpstr>
      <vt:lpstr>Certification CDSD Block 1 &amp; 3</vt:lpstr>
      <vt:lpstr>Agenda</vt:lpstr>
      <vt:lpstr>Project Reminder</vt:lpstr>
      <vt:lpstr>4 building blocks for the data scraping model</vt:lpstr>
      <vt:lpstr>All 4 blocks are used to get the final output</vt:lpstr>
      <vt:lpstr>The weather module scraps the weather by city and ranks them based on defined ideal conditions </vt:lpstr>
      <vt:lpstr>700 pages scrapped to get the available hotels of the next 7 days</vt:lpstr>
      <vt:lpstr>All outputs are stored on an AWS S3 and SQL server and ready to be used</vt:lpstr>
      <vt:lpstr>Q&amp;A</vt:lpstr>
      <vt:lpstr>Agenda</vt:lpstr>
      <vt:lpstr>Project Reminder</vt:lpstr>
      <vt:lpstr>3 steps to define the hot zone</vt:lpstr>
      <vt:lpstr>3 steps to define the hot zone</vt:lpstr>
      <vt:lpstr>Uber has provided a cleaned database ready to be used</vt:lpstr>
      <vt:lpstr>Database Overview: Each point corresponds to a single ride</vt:lpstr>
      <vt:lpstr>Monday and Sunday are the lowest day while the peak in on Wednesday</vt:lpstr>
      <vt:lpstr>During the week, there is a peak at 7am then between 5pm and 8pm while the night is busy during the weekend</vt:lpstr>
      <vt:lpstr>3 steps to define the hot zone</vt:lpstr>
      <vt:lpstr>2 models can be chosen to define the hot zone</vt:lpstr>
      <vt:lpstr>Analysis confirmed that DBSCAN is the best model to use</vt:lpstr>
      <vt:lpstr>3 steps to define the hot zone</vt:lpstr>
      <vt:lpstr>Hot zones are dynamically calculated with the DBScan algorithm</vt:lpstr>
      <vt:lpstr>The hot zone are changing every hour of the day</vt:lpstr>
      <vt:lpstr>Q&amp;A</vt:lpstr>
      <vt:lpstr>Thanks!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creator>Utilisateur</dc:creator>
  <cp:lastModifiedBy>Utilisateur</cp:lastModifiedBy>
  <cp:revision>63</cp:revision>
  <dcterms:modified xsi:type="dcterms:W3CDTF">2025-08-27T18:44:28Z</dcterms:modified>
</cp:coreProperties>
</file>